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2011680"/>
            <a:ext cx="10515600" cy="1463040"/>
          </a:xfrm>
          <a:prstGeom prst="rect">
            <a:avLst/>
          </a:prstGeom>
          <a:noFill/>
        </p:spPr>
        <p:txBody>
          <a:bodyPr wrap="square">
            <a:spAutoFit/>
          </a:bodyPr>
          <a:lstStyle/>
          <a:p>
            <a:pPr algn="l"/>
            <a:r>
              <a:rPr sz="4400" b="1">
                <a:solidFill>
                  <a:srgbClr val="FFFFFF"/>
                </a:solidFill>
                <a:latin typeface="Trebuchet MS"/>
              </a:rPr>
              <a:t>Where the Conversion Leaks Are</a:t>
            </a:r>
          </a:p>
        </p:txBody>
      </p:sp>
      <p:sp>
        <p:nvSpPr>
          <p:cNvPr id="3" name="TextBox 2"/>
          <p:cNvSpPr txBox="1"/>
          <p:nvPr/>
        </p:nvSpPr>
        <p:spPr>
          <a:xfrm>
            <a:off x="822960" y="3200400"/>
            <a:ext cx="10515600" cy="548640"/>
          </a:xfrm>
          <a:prstGeom prst="rect">
            <a:avLst/>
          </a:prstGeom>
          <a:noFill/>
        </p:spPr>
        <p:txBody>
          <a:bodyPr wrap="square">
            <a:spAutoFit/>
          </a:bodyPr>
          <a:lstStyle/>
          <a:p>
            <a:pPr algn="l"/>
            <a:r>
              <a:rPr sz="1800" b="0">
                <a:solidFill>
                  <a:srgbClr val="3DB891"/>
                </a:solidFill>
                <a:latin typeface="Trebuchet MS"/>
              </a:rPr>
              <a:t>stripe.com  ·  CRO Recommendations  ·  August 2026</a:t>
            </a:r>
          </a:p>
        </p:txBody>
      </p:sp>
      <p:sp>
        <p:nvSpPr>
          <p:cNvPr id="4" name="TextBox 3"/>
          <p:cNvSpPr txBox="1"/>
          <p:nvPr/>
        </p:nvSpPr>
        <p:spPr>
          <a:xfrm>
            <a:off x="822960" y="4206240"/>
            <a:ext cx="10515600" cy="548640"/>
          </a:xfrm>
          <a:prstGeom prst="rect">
            <a:avLst/>
          </a:prstGeom>
          <a:noFill/>
        </p:spPr>
        <p:txBody>
          <a:bodyPr wrap="square">
            <a:spAutoFit/>
          </a:bodyPr>
          <a:lstStyle/>
          <a:p>
            <a:pPr algn="l"/>
            <a:r>
              <a:rPr sz="1500" b="0">
                <a:solidFill>
                  <a:srgbClr val="7A9E8E"/>
                </a:solidFill>
                <a:latin typeface="Trebuchet MS"/>
              </a:rPr>
              <a:t>Overall grade B (84/100)  ·  10 findings  ·  4 verified by measurement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THE CORE FINDING</a:t>
            </a:r>
          </a:p>
        </p:txBody>
      </p:sp>
      <p:sp>
        <p:nvSpPr>
          <p:cNvPr id="3" name="TextBox 2"/>
          <p:cNvSpPr txBox="1"/>
          <p:nvPr/>
        </p:nvSpPr>
        <p:spPr>
          <a:xfrm>
            <a:off x="822960" y="1188720"/>
            <a:ext cx="10515600" cy="2011680"/>
          </a:xfrm>
          <a:prstGeom prst="rect">
            <a:avLst/>
          </a:prstGeom>
          <a:noFill/>
        </p:spPr>
        <p:txBody>
          <a:bodyPr wrap="square">
            <a:spAutoFit/>
          </a:bodyPr>
          <a:lstStyle/>
          <a:p>
            <a:pPr algn="l"/>
            <a:r>
              <a:rPr sz="2200" b="0">
                <a:solidFill>
                  <a:srgbClr val="FFFFFF"/>
                </a:solidFill>
                <a:latin typeface="Trebuchet MS"/>
              </a:rPr>
              <a:t>The single most valuable conversion mechanism on this site is a clear, dominant primary CTA on the homepage and pricing page, but it is being diluted by multiple competing CTAs and a lack of trust signals, causing choice overload and reducing conversion. Evidence shows the homepage and pricing page present numerous CTAs (Sign in, Start now, Contact sales, Watch now) without a clear primary action, and the homepage lacks trust signals such as customer logos or security badges near the CTA, which is critical for a financial infrastructure product.</a:t>
            </a:r>
          </a:p>
        </p:txBody>
      </p:sp>
      <p:sp>
        <p:nvSpPr>
          <p:cNvPr id="4" name="TextBox 3"/>
          <p:cNvSpPr txBox="1"/>
          <p:nvPr/>
        </p:nvSpPr>
        <p:spPr>
          <a:xfrm>
            <a:off x="822960" y="3840480"/>
            <a:ext cx="10515600" cy="731520"/>
          </a:xfrm>
          <a:prstGeom prst="rect">
            <a:avLst/>
          </a:prstGeom>
          <a:noFill/>
        </p:spPr>
        <p:txBody>
          <a:bodyPr wrap="square">
            <a:spAutoFit/>
          </a:bodyPr>
          <a:lstStyle/>
          <a:p>
            <a:pPr algn="l"/>
            <a:r>
              <a:rPr sz="3000" b="1">
                <a:solidFill>
                  <a:srgbClr val="3DB891"/>
                </a:solidFill>
                <a:latin typeface="Trebuchet MS"/>
              </a:rPr>
              <a:t>2.0–9.4 orders per 1,000 visitors</a:t>
            </a:r>
          </a:p>
        </p:txBody>
      </p:sp>
      <p:sp>
        <p:nvSpPr>
          <p:cNvPr id="5" name="TextBox 4"/>
          <p:cNvSpPr txBox="1"/>
          <p:nvPr/>
        </p:nvSpPr>
        <p:spPr>
          <a:xfrm>
            <a:off x="822960" y="4663440"/>
            <a:ext cx="10515600" cy="1280160"/>
          </a:xfrm>
          <a:prstGeom prst="rect">
            <a:avLst/>
          </a:prstGeom>
          <a:noFill/>
        </p:spPr>
        <p:txBody>
          <a:bodyPr wrap="square">
            <a:spAutoFit/>
          </a:bodyPr>
          <a:lstStyle/>
          <a:p>
            <a:pPr algn="l"/>
            <a:r>
              <a:rPr sz="1200" b="0">
                <a:solidFill>
                  <a:srgbClr val="7A9E8E"/>
                </a:solidFill>
                <a:latin typeface="Trebuchet MS"/>
              </a:rPr>
              <a:t>Sized opportunity if every change ships and wins — an assumption-bounded range, not a forecast. Roughly 10–30% of A/B tests produce a significant win. The arithmetic for every figure is in the full report.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PRIORITISED FINDINGS</a:t>
            </a:r>
          </a:p>
        </p:txBody>
      </p:sp>
      <p:sp>
        <p:nvSpPr>
          <p:cNvPr id="3" name="TextBox 2"/>
          <p:cNvSpPr txBox="1"/>
          <p:nvPr/>
        </p:nvSpPr>
        <p:spPr>
          <a:xfrm>
            <a:off x="822960" y="1097280"/>
            <a:ext cx="548640" cy="365760"/>
          </a:xfrm>
          <a:prstGeom prst="rect">
            <a:avLst/>
          </a:prstGeom>
          <a:noFill/>
        </p:spPr>
        <p:txBody>
          <a:bodyPr wrap="square">
            <a:spAutoFit/>
          </a:bodyPr>
          <a:lstStyle/>
          <a:p>
            <a:pPr algn="l"/>
            <a:r>
              <a:rPr sz="1600" b="1">
                <a:solidFill>
                  <a:srgbClr val="C0392B"/>
                </a:solidFill>
                <a:latin typeface="Trebuchet MS"/>
              </a:rPr>
              <a:t>1</a:t>
            </a:r>
          </a:p>
        </p:txBody>
      </p:sp>
      <p:sp>
        <p:nvSpPr>
          <p:cNvPr id="4" name="TextBox 3"/>
          <p:cNvSpPr txBox="1"/>
          <p:nvPr/>
        </p:nvSpPr>
        <p:spPr>
          <a:xfrm>
            <a:off x="1371600" y="1097280"/>
            <a:ext cx="6949440" cy="365760"/>
          </a:xfrm>
          <a:prstGeom prst="rect">
            <a:avLst/>
          </a:prstGeom>
          <a:noFill/>
        </p:spPr>
        <p:txBody>
          <a:bodyPr wrap="square">
            <a:spAutoFit/>
          </a:bodyPr>
          <a:lstStyle/>
          <a:p>
            <a:pPr algn="l"/>
            <a:r>
              <a:rPr sz="1600" b="1">
                <a:solidFill>
                  <a:srgbClr val="FFFFFF"/>
                </a:solidFill>
                <a:latin typeface="Trebuchet MS"/>
              </a:rPr>
              <a:t>Lab LCP 10.4s on mobile</a:t>
            </a:r>
          </a:p>
        </p:txBody>
      </p:sp>
      <p:sp>
        <p:nvSpPr>
          <p:cNvPr id="5" name="TextBox 4"/>
          <p:cNvSpPr txBox="1"/>
          <p:nvPr/>
        </p:nvSpPr>
        <p:spPr>
          <a:xfrm>
            <a:off x="8412480" y="1097280"/>
            <a:ext cx="2926080" cy="365760"/>
          </a:xfrm>
          <a:prstGeom prst="rect">
            <a:avLst/>
          </a:prstGeom>
          <a:noFill/>
        </p:spPr>
        <p:txBody>
          <a:bodyPr wrap="square">
            <a:spAutoFit/>
          </a:bodyPr>
          <a:lstStyle/>
          <a:p>
            <a:pPr algn="l"/>
            <a:r>
              <a:rPr sz="1200" b="0">
                <a:solidFill>
                  <a:srgbClr val="7A9E8E"/>
                </a:solidFill>
                <a:latin typeface="Trebuchet MS"/>
              </a:rPr>
              <a:t>Urgent · Medium · PXL 5/10</a:t>
            </a:r>
          </a:p>
        </p:txBody>
      </p:sp>
      <p:sp>
        <p:nvSpPr>
          <p:cNvPr id="6" name="TextBox 5"/>
          <p:cNvSpPr txBox="1"/>
          <p:nvPr/>
        </p:nvSpPr>
        <p:spPr>
          <a:xfrm>
            <a:off x="1371600" y="1664207"/>
            <a:ext cx="9966960" cy="365760"/>
          </a:xfrm>
          <a:prstGeom prst="rect">
            <a:avLst/>
          </a:prstGeom>
          <a:noFill/>
        </p:spPr>
        <p:txBody>
          <a:bodyPr wrap="square">
            <a:spAutoFit/>
          </a:bodyPr>
          <a:lstStyle/>
          <a:p>
            <a:pPr algn="l"/>
            <a:r>
              <a:rPr sz="1100" b="0">
                <a:solidFill>
                  <a:srgbClr val="7A9E8E"/>
                </a:solidFill>
                <a:latin typeface="Trebuchet MS"/>
              </a:rPr>
              <a:t>Mobile lab LCP is 10.4s, far above the 2.5s good threshold, causing most visitors to bounce before seeing content.</a:t>
            </a:r>
          </a:p>
        </p:txBody>
      </p:sp>
      <p:sp>
        <p:nvSpPr>
          <p:cNvPr id="7" name="TextBox 6"/>
          <p:cNvSpPr txBox="1"/>
          <p:nvPr/>
        </p:nvSpPr>
        <p:spPr>
          <a:xfrm>
            <a:off x="822960" y="2167128"/>
            <a:ext cx="548640" cy="365760"/>
          </a:xfrm>
          <a:prstGeom prst="rect">
            <a:avLst/>
          </a:prstGeom>
          <a:noFill/>
        </p:spPr>
        <p:txBody>
          <a:bodyPr wrap="square">
            <a:spAutoFit/>
          </a:bodyPr>
          <a:lstStyle/>
          <a:p>
            <a:pPr algn="l"/>
            <a:r>
              <a:rPr sz="1600" b="1">
                <a:solidFill>
                  <a:srgbClr val="008061"/>
                </a:solidFill>
                <a:latin typeface="Trebuchet MS"/>
              </a:rPr>
              <a:t>2</a:t>
            </a:r>
          </a:p>
        </p:txBody>
      </p:sp>
      <p:sp>
        <p:nvSpPr>
          <p:cNvPr id="8" name="TextBox 7"/>
          <p:cNvSpPr txBox="1"/>
          <p:nvPr/>
        </p:nvSpPr>
        <p:spPr>
          <a:xfrm>
            <a:off x="1371600" y="2167128"/>
            <a:ext cx="6949440" cy="365760"/>
          </a:xfrm>
          <a:prstGeom prst="rect">
            <a:avLst/>
          </a:prstGeom>
          <a:noFill/>
        </p:spPr>
        <p:txBody>
          <a:bodyPr wrap="square">
            <a:spAutoFit/>
          </a:bodyPr>
          <a:lstStyle/>
          <a:p>
            <a:pPr algn="l"/>
            <a:r>
              <a:rPr sz="1600" b="1">
                <a:solidFill>
                  <a:srgbClr val="FFFFFF"/>
                </a:solidFill>
                <a:latin typeface="Trebuchet MS"/>
              </a:rPr>
              <a:t>Missing trust signals above the fold</a:t>
            </a:r>
          </a:p>
        </p:txBody>
      </p:sp>
      <p:sp>
        <p:nvSpPr>
          <p:cNvPr id="9" name="TextBox 8"/>
          <p:cNvSpPr txBox="1"/>
          <p:nvPr/>
        </p:nvSpPr>
        <p:spPr>
          <a:xfrm>
            <a:off x="8412480" y="2167128"/>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0" name="TextBox 9"/>
          <p:cNvSpPr txBox="1"/>
          <p:nvPr/>
        </p:nvSpPr>
        <p:spPr>
          <a:xfrm>
            <a:off x="1371600" y="2734056"/>
            <a:ext cx="9966960" cy="365760"/>
          </a:xfrm>
          <a:prstGeom prst="rect">
            <a:avLst/>
          </a:prstGeom>
          <a:noFill/>
        </p:spPr>
        <p:txBody>
          <a:bodyPr wrap="square">
            <a:spAutoFit/>
          </a:bodyPr>
          <a:lstStyle/>
          <a:p>
            <a:pPr algn="l"/>
            <a:r>
              <a:rPr sz="1100" b="0">
                <a:solidFill>
                  <a:srgbClr val="7A9E8E"/>
                </a:solidFill>
                <a:latin typeface="Trebuchet MS"/>
              </a:rPr>
              <a:t>Homepage shows no sign of guarantee or security badge, so a first-time visitor has nothing to offset purchase risk.</a:t>
            </a:r>
          </a:p>
        </p:txBody>
      </p:sp>
      <p:sp>
        <p:nvSpPr>
          <p:cNvPr id="11" name="TextBox 10"/>
          <p:cNvSpPr txBox="1"/>
          <p:nvPr/>
        </p:nvSpPr>
        <p:spPr>
          <a:xfrm>
            <a:off x="822960" y="3236976"/>
            <a:ext cx="548640" cy="365760"/>
          </a:xfrm>
          <a:prstGeom prst="rect">
            <a:avLst/>
          </a:prstGeom>
          <a:noFill/>
        </p:spPr>
        <p:txBody>
          <a:bodyPr wrap="square">
            <a:spAutoFit/>
          </a:bodyPr>
          <a:lstStyle/>
          <a:p>
            <a:pPr algn="l"/>
            <a:r>
              <a:rPr sz="1600" b="1">
                <a:solidFill>
                  <a:srgbClr val="008061"/>
                </a:solidFill>
                <a:latin typeface="Trebuchet MS"/>
              </a:rPr>
              <a:t>3</a:t>
            </a:r>
          </a:p>
        </p:txBody>
      </p:sp>
      <p:sp>
        <p:nvSpPr>
          <p:cNvPr id="12" name="TextBox 11"/>
          <p:cNvSpPr txBox="1"/>
          <p:nvPr/>
        </p:nvSpPr>
        <p:spPr>
          <a:xfrm>
            <a:off x="1371600" y="3236976"/>
            <a:ext cx="6949440" cy="365760"/>
          </a:xfrm>
          <a:prstGeom prst="rect">
            <a:avLst/>
          </a:prstGeom>
          <a:noFill/>
        </p:spPr>
        <p:txBody>
          <a:bodyPr wrap="square">
            <a:spAutoFit/>
          </a:bodyPr>
          <a:lstStyle/>
          <a:p>
            <a:pPr algn="l"/>
            <a:r>
              <a:rPr sz="1600" b="1">
                <a:solidFill>
                  <a:srgbClr val="FFFFFF"/>
                </a:solidFill>
                <a:latin typeface="Trebuchet MS"/>
              </a:rPr>
              <a:t>Lab TBT 1,950 ms on mobile</a:t>
            </a:r>
          </a:p>
        </p:txBody>
      </p:sp>
      <p:sp>
        <p:nvSpPr>
          <p:cNvPr id="13" name="TextBox 12"/>
          <p:cNvSpPr txBox="1"/>
          <p:nvPr/>
        </p:nvSpPr>
        <p:spPr>
          <a:xfrm>
            <a:off x="8412480" y="3236976"/>
            <a:ext cx="2926080" cy="365760"/>
          </a:xfrm>
          <a:prstGeom prst="rect">
            <a:avLst/>
          </a:prstGeom>
          <a:noFill/>
        </p:spPr>
        <p:txBody>
          <a:bodyPr wrap="square">
            <a:spAutoFit/>
          </a:bodyPr>
          <a:lstStyle/>
          <a:p>
            <a:pPr algn="l"/>
            <a:r>
              <a:rPr sz="1200" b="0">
                <a:solidFill>
                  <a:srgbClr val="7A9E8E"/>
                </a:solidFill>
                <a:latin typeface="Trebuchet MS"/>
              </a:rPr>
              <a:t>High · Medium · PXL 5/10</a:t>
            </a:r>
          </a:p>
        </p:txBody>
      </p:sp>
      <p:sp>
        <p:nvSpPr>
          <p:cNvPr id="14" name="TextBox 13"/>
          <p:cNvSpPr txBox="1"/>
          <p:nvPr/>
        </p:nvSpPr>
        <p:spPr>
          <a:xfrm>
            <a:off x="1371600" y="3803904"/>
            <a:ext cx="9966960" cy="365760"/>
          </a:xfrm>
          <a:prstGeom prst="rect">
            <a:avLst/>
          </a:prstGeom>
          <a:noFill/>
        </p:spPr>
        <p:txBody>
          <a:bodyPr wrap="square">
            <a:spAutoFit/>
          </a:bodyPr>
          <a:lstStyle/>
          <a:p>
            <a:pPr algn="l"/>
            <a:r>
              <a:rPr sz="1100" b="0">
                <a:solidFill>
                  <a:srgbClr val="7A9E8E"/>
                </a:solidFill>
                <a:latin typeface="Trebuchet MS"/>
              </a:rPr>
              <a:t>Lab Total Blocking Time is 1,950 ms, far above the 200 ms good threshold, causing taps and scrolls to freeze during load</a:t>
            </a:r>
          </a:p>
        </p:txBody>
      </p:sp>
      <p:sp>
        <p:nvSpPr>
          <p:cNvPr id="15" name="TextBox 14"/>
          <p:cNvSpPr txBox="1"/>
          <p:nvPr/>
        </p:nvSpPr>
        <p:spPr>
          <a:xfrm>
            <a:off x="822960" y="4306824"/>
            <a:ext cx="548640" cy="365760"/>
          </a:xfrm>
          <a:prstGeom prst="rect">
            <a:avLst/>
          </a:prstGeom>
          <a:noFill/>
        </p:spPr>
        <p:txBody>
          <a:bodyPr wrap="square">
            <a:spAutoFit/>
          </a:bodyPr>
          <a:lstStyle/>
          <a:p>
            <a:pPr algn="l"/>
            <a:r>
              <a:rPr sz="1600" b="1">
                <a:solidFill>
                  <a:srgbClr val="008061"/>
                </a:solidFill>
                <a:latin typeface="Trebuchet MS"/>
              </a:rPr>
              <a:t>4</a:t>
            </a:r>
          </a:p>
        </p:txBody>
      </p:sp>
      <p:sp>
        <p:nvSpPr>
          <p:cNvPr id="16" name="TextBox 15"/>
          <p:cNvSpPr txBox="1"/>
          <p:nvPr/>
        </p:nvSpPr>
        <p:spPr>
          <a:xfrm>
            <a:off x="1371600" y="4306824"/>
            <a:ext cx="6949440" cy="365760"/>
          </a:xfrm>
          <a:prstGeom prst="rect">
            <a:avLst/>
          </a:prstGeom>
          <a:noFill/>
        </p:spPr>
        <p:txBody>
          <a:bodyPr wrap="square">
            <a:spAutoFit/>
          </a:bodyPr>
          <a:lstStyle/>
          <a:p>
            <a:pPr algn="l"/>
            <a:r>
              <a:rPr sz="1600" b="1">
                <a:solidFill>
                  <a:srgbClr val="FFFFFF"/>
                </a:solidFill>
                <a:latin typeface="Trebuchet MS"/>
              </a:rPr>
              <a:t>Pricing transparency gap above fold</a:t>
            </a:r>
          </a:p>
        </p:txBody>
      </p:sp>
      <p:sp>
        <p:nvSpPr>
          <p:cNvPr id="17" name="TextBox 16"/>
          <p:cNvSpPr txBox="1"/>
          <p:nvPr/>
        </p:nvSpPr>
        <p:spPr>
          <a:xfrm>
            <a:off x="8412480" y="4306824"/>
            <a:ext cx="2926080" cy="365760"/>
          </a:xfrm>
          <a:prstGeom prst="rect">
            <a:avLst/>
          </a:prstGeom>
          <a:noFill/>
        </p:spPr>
        <p:txBody>
          <a:bodyPr wrap="square">
            <a:spAutoFit/>
          </a:bodyPr>
          <a:lstStyle/>
          <a:p>
            <a:pPr algn="l"/>
            <a:r>
              <a:rPr sz="1200" b="0">
                <a:solidFill>
                  <a:srgbClr val="7A9E8E"/>
                </a:solidFill>
                <a:latin typeface="Trebuchet MS"/>
              </a:rPr>
              <a:t>Medium · Low · PXL 5/10</a:t>
            </a:r>
          </a:p>
        </p:txBody>
      </p:sp>
      <p:sp>
        <p:nvSpPr>
          <p:cNvPr id="18" name="TextBox 17"/>
          <p:cNvSpPr txBox="1"/>
          <p:nvPr/>
        </p:nvSpPr>
        <p:spPr>
          <a:xfrm>
            <a:off x="1371600" y="4873752"/>
            <a:ext cx="9966960" cy="365760"/>
          </a:xfrm>
          <a:prstGeom prst="rect">
            <a:avLst/>
          </a:prstGeom>
          <a:noFill/>
        </p:spPr>
        <p:txBody>
          <a:bodyPr wrap="square">
            <a:spAutoFit/>
          </a:bodyPr>
          <a:lstStyle/>
          <a:p>
            <a:pPr algn="l"/>
            <a:r>
              <a:rPr sz="1100" b="0">
                <a:solidFill>
                  <a:srgbClr val="7A9E8E"/>
                </a:solidFill>
                <a:latin typeface="Trebuchet MS"/>
              </a:rPr>
              <a:t>Homepage headline does not state what is sold or why it is better in the visitor's words, and pricing details are relega</a:t>
            </a:r>
          </a:p>
        </p:txBody>
      </p:sp>
      <p:sp>
        <p:nvSpPr>
          <p:cNvPr id="19" name="TextBox 18"/>
          <p:cNvSpPr txBox="1"/>
          <p:nvPr/>
        </p:nvSpPr>
        <p:spPr>
          <a:xfrm>
            <a:off x="822960" y="5376672"/>
            <a:ext cx="548640" cy="365760"/>
          </a:xfrm>
          <a:prstGeom prst="rect">
            <a:avLst/>
          </a:prstGeom>
          <a:noFill/>
        </p:spPr>
        <p:txBody>
          <a:bodyPr wrap="square">
            <a:spAutoFit/>
          </a:bodyPr>
          <a:lstStyle/>
          <a:p>
            <a:pPr algn="l"/>
            <a:r>
              <a:rPr sz="1600" b="1">
                <a:solidFill>
                  <a:srgbClr val="008061"/>
                </a:solidFill>
                <a:latin typeface="Trebuchet MS"/>
              </a:rPr>
              <a:t>5</a:t>
            </a:r>
          </a:p>
        </p:txBody>
      </p:sp>
      <p:sp>
        <p:nvSpPr>
          <p:cNvPr id="20" name="TextBox 19"/>
          <p:cNvSpPr txBox="1"/>
          <p:nvPr/>
        </p:nvSpPr>
        <p:spPr>
          <a:xfrm>
            <a:off x="1371600" y="5376672"/>
            <a:ext cx="6949440" cy="365760"/>
          </a:xfrm>
          <a:prstGeom prst="rect">
            <a:avLst/>
          </a:prstGeom>
          <a:noFill/>
        </p:spPr>
        <p:txBody>
          <a:bodyPr wrap="square">
            <a:spAutoFit/>
          </a:bodyPr>
          <a:lstStyle/>
          <a:p>
            <a:pPr algn="l"/>
            <a:r>
              <a:rPr sz="1600" b="1">
                <a:solidFill>
                  <a:srgbClr val="FFFFFF"/>
                </a:solidFill>
                <a:latin typeface="Trebuchet MS"/>
              </a:rPr>
              <a:t>Ambiguous primary CTA hierarchy</a:t>
            </a:r>
          </a:p>
        </p:txBody>
      </p:sp>
      <p:sp>
        <p:nvSpPr>
          <p:cNvPr id="21" name="TextBox 20"/>
          <p:cNvSpPr txBox="1"/>
          <p:nvPr/>
        </p:nvSpPr>
        <p:spPr>
          <a:xfrm>
            <a:off x="8412480" y="5376672"/>
            <a:ext cx="2926080" cy="365760"/>
          </a:xfrm>
          <a:prstGeom prst="rect">
            <a:avLst/>
          </a:prstGeom>
          <a:noFill/>
        </p:spPr>
        <p:txBody>
          <a:bodyPr wrap="square">
            <a:spAutoFit/>
          </a:bodyPr>
          <a:lstStyle/>
          <a:p>
            <a:pPr algn="l"/>
            <a:r>
              <a:rPr sz="1200" b="0">
                <a:solidFill>
                  <a:srgbClr val="7A9E8E"/>
                </a:solidFill>
                <a:latin typeface="Trebuchet MS"/>
              </a:rPr>
              <a:t>High · Medium · PXL 4/10</a:t>
            </a:r>
          </a:p>
        </p:txBody>
      </p:sp>
      <p:sp>
        <p:nvSpPr>
          <p:cNvPr id="22" name="TextBox 21"/>
          <p:cNvSpPr txBox="1"/>
          <p:nvPr/>
        </p:nvSpPr>
        <p:spPr>
          <a:xfrm>
            <a:off x="1371600" y="5943600"/>
            <a:ext cx="9966960" cy="365760"/>
          </a:xfrm>
          <a:prstGeom prst="rect">
            <a:avLst/>
          </a:prstGeom>
          <a:noFill/>
        </p:spPr>
        <p:txBody>
          <a:bodyPr wrap="square">
            <a:spAutoFit/>
          </a:bodyPr>
          <a:lstStyle/>
          <a:p>
            <a:pPr algn="l"/>
            <a:r>
              <a:rPr sz="1100" b="0">
                <a:solidFill>
                  <a:srgbClr val="7A9E8E"/>
                </a:solidFill>
                <a:latin typeface="Trebuchet MS"/>
              </a:rPr>
              <a:t>Multiple competing CTAs on homepage and pricing page create choice overload and dilute the conversion path.</a:t>
            </a:r>
          </a:p>
        </p:txBody>
      </p:sp>
      <p:sp>
        <p:nvSpPr>
          <p:cNvPr id="23" name="TextBox 22"/>
          <p:cNvSpPr txBox="1"/>
          <p:nvPr/>
        </p:nvSpPr>
        <p:spPr>
          <a:xfrm>
            <a:off x="822960" y="6446520"/>
            <a:ext cx="548640" cy="365760"/>
          </a:xfrm>
          <a:prstGeom prst="rect">
            <a:avLst/>
          </a:prstGeom>
          <a:noFill/>
        </p:spPr>
        <p:txBody>
          <a:bodyPr wrap="square">
            <a:spAutoFit/>
          </a:bodyPr>
          <a:lstStyle/>
          <a:p>
            <a:pPr algn="l"/>
            <a:r>
              <a:rPr sz="1600" b="1">
                <a:solidFill>
                  <a:srgbClr val="008061"/>
                </a:solidFill>
                <a:latin typeface="Trebuchet MS"/>
              </a:rPr>
              <a:t>6</a:t>
            </a:r>
          </a:p>
        </p:txBody>
      </p:sp>
      <p:sp>
        <p:nvSpPr>
          <p:cNvPr id="24" name="TextBox 23"/>
          <p:cNvSpPr txBox="1"/>
          <p:nvPr/>
        </p:nvSpPr>
        <p:spPr>
          <a:xfrm>
            <a:off x="1371600" y="6446520"/>
            <a:ext cx="6949440" cy="365760"/>
          </a:xfrm>
          <a:prstGeom prst="rect">
            <a:avLst/>
          </a:prstGeom>
          <a:noFill/>
        </p:spPr>
        <p:txBody>
          <a:bodyPr wrap="square">
            <a:spAutoFit/>
          </a:bodyPr>
          <a:lstStyle/>
          <a:p>
            <a:pPr algn="l"/>
            <a:r>
              <a:rPr sz="1600" b="1">
                <a:solidFill>
                  <a:srgbClr val="FFFFFF"/>
                </a:solidFill>
                <a:latin typeface="Trebuchet MS"/>
              </a:rPr>
              <a:t>Pricing page lacks clear next step</a:t>
            </a:r>
          </a:p>
        </p:txBody>
      </p:sp>
      <p:sp>
        <p:nvSpPr>
          <p:cNvPr id="25" name="TextBox 24"/>
          <p:cNvSpPr txBox="1"/>
          <p:nvPr/>
        </p:nvSpPr>
        <p:spPr>
          <a:xfrm>
            <a:off x="8412480" y="6446520"/>
            <a:ext cx="2926080" cy="365760"/>
          </a:xfrm>
          <a:prstGeom prst="rect">
            <a:avLst/>
          </a:prstGeom>
          <a:noFill/>
        </p:spPr>
        <p:txBody>
          <a:bodyPr wrap="square">
            <a:spAutoFit/>
          </a:bodyPr>
          <a:lstStyle/>
          <a:p>
            <a:pPr algn="l"/>
            <a:r>
              <a:rPr sz="1200" b="0">
                <a:solidFill>
                  <a:srgbClr val="7A9E8E"/>
                </a:solidFill>
                <a:latin typeface="Trebuchet MS"/>
              </a:rPr>
              <a:t>High · Medium · PXL 4/10</a:t>
            </a:r>
          </a:p>
        </p:txBody>
      </p:sp>
      <p:sp>
        <p:nvSpPr>
          <p:cNvPr id="26" name="TextBox 25"/>
          <p:cNvSpPr txBox="1"/>
          <p:nvPr/>
        </p:nvSpPr>
        <p:spPr>
          <a:xfrm>
            <a:off x="1371600" y="7013448"/>
            <a:ext cx="9966960" cy="365760"/>
          </a:xfrm>
          <a:prstGeom prst="rect">
            <a:avLst/>
          </a:prstGeom>
          <a:noFill/>
        </p:spPr>
        <p:txBody>
          <a:bodyPr wrap="square">
            <a:spAutoFit/>
          </a:bodyPr>
          <a:lstStyle/>
          <a:p>
            <a:pPr algn="l"/>
            <a:r>
              <a:rPr sz="1100" b="0">
                <a:solidFill>
                  <a:srgbClr val="7A9E8E"/>
                </a:solidFill>
                <a:latin typeface="Trebuchet MS"/>
              </a:rPr>
              <a:t>Pricing page splits CTAs between starting, contacting sales, and learning more, with no dominant path for a business rea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C0392B"/>
                </a:solidFill>
                <a:latin typeface="Trebuchet MS"/>
              </a:rPr>
              <a:t>PRIORITY 1 — Urgent</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LCP 10.4s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Largest Contentful Paint 10.4 s against a ‘good’ threshold of 2500ms. Lab data, not real-user field data — confirms the defect class"</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Slow page load delays main content, causing visitors to leave before conversion.</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0.4–1.6 orders/1k visitors if it wins  ·  effort Medium  ·  2-5 days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2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Missing trust signals above the fold</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"Measured on the live homepage: no match for guarantee, security badge."</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shows no sign of guarantee, security badge, so a first-time visitor has nothing to offset purchase risk.</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3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Lab TBT 1,950 ms on mobile</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"Lighthouse (mobile emulation, single synthetic run via DataForSEO): Total Blocking Time 1,950 ms against a ‘good’ threshold of 200ms. Lab data, not real-user field data — confirms the defect class, no"</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Measured in a lab load: script work freezes the main thread, so taps and scrolls go dead during load.</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4 — Medium</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Pricing transparency gap above fold</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"Financial infrastructure to grow your revenue. Accept payments, offer financial services, and implement custom revenue models—from your first transaction to your billionth."</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The homepage headline does not state what is sold or why it is better in the visitor's words, and pricing details are relegated to a separate page.</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0.1–0.4 orders/1k visitors if it wins  ·  effort Low  ·  0.5-2 days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8229600" cy="457200"/>
          </a:xfrm>
          <a:prstGeom prst="rect">
            <a:avLst/>
          </a:prstGeom>
          <a:noFill/>
        </p:spPr>
        <p:txBody>
          <a:bodyPr wrap="square">
            <a:spAutoFit/>
          </a:bodyPr>
          <a:lstStyle/>
          <a:p>
            <a:pPr algn="l"/>
            <a:r>
              <a:rPr sz="1300" b="1">
                <a:solidFill>
                  <a:srgbClr val="008061"/>
                </a:solidFill>
                <a:latin typeface="Trebuchet MS"/>
              </a:rPr>
              <a:t>PRIORITY 5 — High</a:t>
            </a:r>
          </a:p>
        </p:txBody>
      </p:sp>
      <p:sp>
        <p:nvSpPr>
          <p:cNvPr id="3" name="TextBox 2"/>
          <p:cNvSpPr txBox="1"/>
          <p:nvPr/>
        </p:nvSpPr>
        <p:spPr>
          <a:xfrm>
            <a:off x="822960" y="1005840"/>
            <a:ext cx="10515600" cy="914400"/>
          </a:xfrm>
          <a:prstGeom prst="rect">
            <a:avLst/>
          </a:prstGeom>
          <a:noFill/>
        </p:spPr>
        <p:txBody>
          <a:bodyPr wrap="square">
            <a:spAutoFit/>
          </a:bodyPr>
          <a:lstStyle/>
          <a:p>
            <a:pPr algn="l"/>
            <a:r>
              <a:rPr sz="3000" b="1">
                <a:solidFill>
                  <a:srgbClr val="FFFFFF"/>
                </a:solidFill>
                <a:latin typeface="Trebuchet MS"/>
              </a:rPr>
              <a:t>Ambiguous primary CTA hierarchy</a:t>
            </a:r>
          </a:p>
        </p:txBody>
      </p:sp>
      <p:sp>
        <p:nvSpPr>
          <p:cNvPr id="4" name="TextBox 3"/>
          <p:cNvSpPr txBox="1"/>
          <p:nvPr/>
        </p:nvSpPr>
        <p:spPr>
          <a:xfrm>
            <a:off x="822960" y="2103120"/>
            <a:ext cx="10515600" cy="1005840"/>
          </a:xfrm>
          <a:prstGeom prst="rect">
            <a:avLst/>
          </a:prstGeom>
          <a:noFill/>
        </p:spPr>
        <p:txBody>
          <a:bodyPr wrap="square">
            <a:spAutoFit/>
          </a:bodyPr>
          <a:lstStyle/>
          <a:p>
            <a:pPr algn="l"/>
            <a:r>
              <a:rPr sz="1400" b="0">
                <a:solidFill>
                  <a:srgbClr val="3DB891"/>
                </a:solidFill>
                <a:latin typeface="Trebuchet MS"/>
              </a:rPr>
              <a:t>Evidence: "12 distinct calls to action compete on the same page: “Sign in”, “Start now”, “Contact sales”, “Sign in Sign in”, “Get started”, “Sign up with Google”, “Create a card issuing program”, “Watch now”."</a:t>
            </a:r>
          </a:p>
        </p:txBody>
      </p:sp>
      <p:sp>
        <p:nvSpPr>
          <p:cNvPr id="5" name="TextBox 4"/>
          <p:cNvSpPr txBox="1"/>
          <p:nvPr/>
        </p:nvSpPr>
        <p:spPr>
          <a:xfrm>
            <a:off x="822960" y="3200400"/>
            <a:ext cx="5120640" cy="365760"/>
          </a:xfrm>
          <a:prstGeom prst="rect">
            <a:avLst/>
          </a:prstGeom>
          <a:noFill/>
        </p:spPr>
        <p:txBody>
          <a:bodyPr wrap="square">
            <a:spAutoFit/>
          </a:bodyPr>
          <a:lstStyle/>
          <a:p>
            <a:pPr algn="l"/>
            <a:r>
              <a:rPr sz="1200" b="1">
                <a:solidFill>
                  <a:srgbClr val="C0392B"/>
                </a:solidFill>
                <a:latin typeface="Trebuchet MS"/>
              </a:rPr>
              <a:t>PROBLEM</a:t>
            </a:r>
          </a:p>
        </p:txBody>
      </p:sp>
      <p:sp>
        <p:nvSpPr>
          <p:cNvPr id="6" name="TextBox 5"/>
          <p:cNvSpPr txBox="1"/>
          <p:nvPr/>
        </p:nvSpPr>
        <p:spPr>
          <a:xfrm>
            <a:off x="822960" y="3657600"/>
            <a:ext cx="5120640" cy="2011680"/>
          </a:xfrm>
          <a:prstGeom prst="rect">
            <a:avLst/>
          </a:prstGeom>
          <a:noFill/>
        </p:spPr>
        <p:txBody>
          <a:bodyPr wrap="square">
            <a:spAutoFit/>
          </a:bodyPr>
          <a:lstStyle/>
          <a:p>
            <a:pPr algn="l"/>
            <a:r>
              <a:rPr sz="1200" b="0">
                <a:solidFill>
                  <a:srgbClr val="FFFFFF"/>
                </a:solidFill>
                <a:latin typeface="Trebuchet MS"/>
              </a:rPr>
              <a:t>Multiple competing CTAs without a clear primary action create choice overload and dilute the conversion path.</a:t>
            </a:r>
          </a:p>
        </p:txBody>
      </p:sp>
      <p:sp>
        <p:nvSpPr>
          <p:cNvPr id="7" name="TextBox 6"/>
          <p:cNvSpPr txBox="1"/>
          <p:nvPr/>
        </p:nvSpPr>
        <p:spPr>
          <a:xfrm>
            <a:off x="6309360" y="3200400"/>
            <a:ext cx="5120640" cy="365760"/>
          </a:xfrm>
          <a:prstGeom prst="rect">
            <a:avLst/>
          </a:prstGeom>
          <a:noFill/>
        </p:spPr>
        <p:txBody>
          <a:bodyPr wrap="square">
            <a:spAutoFit/>
          </a:bodyPr>
          <a:lstStyle/>
          <a:p>
            <a:pPr algn="l"/>
            <a:r>
              <a:rPr sz="1200" b="1">
                <a:solidFill>
                  <a:srgbClr val="008061"/>
                </a:solidFill>
                <a:latin typeface="Trebuchet MS"/>
              </a:rPr>
              <a:t>FIX</a:t>
            </a:r>
          </a:p>
        </p:txBody>
      </p:sp>
      <p:sp>
        <p:nvSpPr>
          <p:cNvPr id="8" name="TextBox 7"/>
          <p:cNvSpPr txBox="1"/>
          <p:nvPr/>
        </p:nvSpPr>
        <p:spPr>
          <a:xfrm>
            <a:off x="6309360" y="3657600"/>
            <a:ext cx="5120640" cy="2011680"/>
          </a:xfrm>
          <a:prstGeom prst="rect">
            <a:avLst/>
          </a:prstGeom>
          <a:noFill/>
        </p:spPr>
        <p:txBody>
          <a:bodyPr wrap="square">
            <a:spAutoFit/>
          </a:bodyPr>
          <a:lstStyle/>
          <a:p>
            <a:pPr algn="l"/>
            <a:r>
              <a:rPr sz="1200" b="0">
                <a:solidFill>
                  <a:srgbClr val="FFFFFF"/>
                </a:solidFill>
                <a:latin typeface="Trebuchet MS"/>
              </a:rPr>
              <a:t/>
            </a:r>
          </a:p>
        </p:txBody>
      </p:sp>
      <p:sp>
        <p:nvSpPr>
          <p:cNvPr id="9" name="TextBox 8"/>
          <p:cNvSpPr txBox="1"/>
          <p:nvPr/>
        </p:nvSpPr>
        <p:spPr>
          <a:xfrm>
            <a:off x="822960" y="5943600"/>
            <a:ext cx="10515600" cy="457200"/>
          </a:xfrm>
          <a:prstGeom prst="rect">
            <a:avLst/>
          </a:prstGeom>
          <a:noFill/>
        </p:spPr>
        <p:txBody>
          <a:bodyPr wrap="square">
            <a:spAutoFit/>
          </a:bodyPr>
          <a:lstStyle/>
          <a:p>
            <a:pPr algn="l"/>
            <a:r>
              <a:rPr sz="1300" b="0">
                <a:solidFill>
                  <a:srgbClr val="7A9E8E"/>
                </a:solidFill>
                <a:latin typeface="Trebuchet MS"/>
              </a:rPr>
              <a:t>0.2–1.0 orders/1k visitors if it wins  ·  effort Medium  ·  2-5 days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457200"/>
            <a:ext cx="10515600" cy="457200"/>
          </a:xfrm>
          <a:prstGeom prst="rect">
            <a:avLst/>
          </a:prstGeom>
          <a:noFill/>
        </p:spPr>
        <p:txBody>
          <a:bodyPr wrap="square">
            <a:spAutoFit/>
          </a:bodyPr>
          <a:lstStyle/>
          <a:p>
            <a:pPr algn="l"/>
            <a:r>
              <a:rPr sz="1300" b="1">
                <a:solidFill>
                  <a:srgbClr val="3DB891"/>
                </a:solidFill>
                <a:latin typeface="Trebuchet MS"/>
              </a:rPr>
              <a:t>FOUR-WEEK ROADMAP</a:t>
            </a:r>
          </a:p>
        </p:txBody>
      </p:sp>
      <p:sp>
        <p:nvSpPr>
          <p:cNvPr id="3" name="TextBox 2"/>
          <p:cNvSpPr txBox="1"/>
          <p:nvPr/>
        </p:nvSpPr>
        <p:spPr>
          <a:xfrm>
            <a:off x="640080" y="1188720"/>
            <a:ext cx="2651760" cy="365760"/>
          </a:xfrm>
          <a:prstGeom prst="rect">
            <a:avLst/>
          </a:prstGeom>
          <a:noFill/>
        </p:spPr>
        <p:txBody>
          <a:bodyPr wrap="square">
            <a:spAutoFit/>
          </a:bodyPr>
          <a:lstStyle/>
          <a:p>
            <a:pPr algn="l"/>
            <a:r>
              <a:rPr sz="1500" b="1">
                <a:solidFill>
                  <a:srgbClr val="008061"/>
                </a:solidFill>
                <a:latin typeface="Trebuchet MS"/>
              </a:rPr>
              <a:t>Week 1</a:t>
            </a:r>
          </a:p>
        </p:txBody>
      </p:sp>
      <p:sp>
        <p:nvSpPr>
          <p:cNvPr id="4" name="TextBox 3"/>
          <p:cNvSpPr txBox="1"/>
          <p:nvPr/>
        </p:nvSpPr>
        <p:spPr>
          <a:xfrm>
            <a:off x="640080" y="1737360"/>
            <a:ext cx="2651760" cy="731520"/>
          </a:xfrm>
          <a:prstGeom prst="rect">
            <a:avLst/>
          </a:prstGeom>
          <a:noFill/>
        </p:spPr>
        <p:txBody>
          <a:bodyPr wrap="square">
            <a:spAutoFit/>
          </a:bodyPr>
          <a:lstStyle/>
          <a:p>
            <a:pPr algn="l"/>
            <a:r>
              <a:rPr sz="1100" b="0">
                <a:solidFill>
                  <a:srgbClr val="FFFFFF"/>
                </a:solidFill>
                <a:latin typeface="Trebuchet MS"/>
              </a:rPr>
              <a:t>• Lab LCP 10.4s on mobile</a:t>
            </a:r>
          </a:p>
        </p:txBody>
      </p:sp>
      <p:sp>
        <p:nvSpPr>
          <p:cNvPr id="5" name="TextBox 4"/>
          <p:cNvSpPr txBox="1"/>
          <p:nvPr/>
        </p:nvSpPr>
        <p:spPr>
          <a:xfrm>
            <a:off x="640080" y="2240280"/>
            <a:ext cx="2651760" cy="731520"/>
          </a:xfrm>
          <a:prstGeom prst="rect">
            <a:avLst/>
          </a:prstGeom>
          <a:noFill/>
        </p:spPr>
        <p:txBody>
          <a:bodyPr wrap="square">
            <a:spAutoFit/>
          </a:bodyPr>
          <a:lstStyle/>
          <a:p>
            <a:pPr algn="l"/>
            <a:r>
              <a:rPr sz="1100" b="0">
                <a:solidFill>
                  <a:srgbClr val="FFFFFF"/>
                </a:solidFill>
                <a:latin typeface="Trebuchet MS"/>
              </a:rPr>
              <a:t>• Pricing transparency gap above fold</a:t>
            </a:r>
          </a:p>
        </p:txBody>
      </p:sp>
      <p:sp>
        <p:nvSpPr>
          <p:cNvPr id="6" name="TextBox 5"/>
          <p:cNvSpPr txBox="1"/>
          <p:nvPr/>
        </p:nvSpPr>
        <p:spPr>
          <a:xfrm>
            <a:off x="640080" y="2743200"/>
            <a:ext cx="2651760" cy="731520"/>
          </a:xfrm>
          <a:prstGeom prst="rect">
            <a:avLst/>
          </a:prstGeom>
          <a:noFill/>
        </p:spPr>
        <p:txBody>
          <a:bodyPr wrap="square">
            <a:spAutoFit/>
          </a:bodyPr>
          <a:lstStyle/>
          <a:p>
            <a:pPr algn="l"/>
            <a:r>
              <a:rPr sz="1100" b="0">
                <a:solidFill>
                  <a:srgbClr val="FFFFFF"/>
                </a:solidFill>
                <a:latin typeface="Trebuchet MS"/>
              </a:rPr>
              <a:t>• Trust signals absent above fold</a:t>
            </a:r>
          </a:p>
        </p:txBody>
      </p:sp>
      <p:sp>
        <p:nvSpPr>
          <p:cNvPr id="7" name="TextBox 6"/>
          <p:cNvSpPr txBox="1"/>
          <p:nvPr/>
        </p:nvSpPr>
        <p:spPr>
          <a:xfrm>
            <a:off x="3474720" y="1188720"/>
            <a:ext cx="2651760" cy="365760"/>
          </a:xfrm>
          <a:prstGeom prst="rect">
            <a:avLst/>
          </a:prstGeom>
          <a:noFill/>
        </p:spPr>
        <p:txBody>
          <a:bodyPr wrap="square">
            <a:spAutoFit/>
          </a:bodyPr>
          <a:lstStyle/>
          <a:p>
            <a:pPr algn="l"/>
            <a:r>
              <a:rPr sz="1500" b="1">
                <a:solidFill>
                  <a:srgbClr val="008061"/>
                </a:solidFill>
                <a:latin typeface="Trebuchet MS"/>
              </a:rPr>
              <a:t>Week 2</a:t>
            </a:r>
          </a:p>
        </p:txBody>
      </p:sp>
      <p:sp>
        <p:nvSpPr>
          <p:cNvPr id="8" name="TextBox 7"/>
          <p:cNvSpPr txBox="1"/>
          <p:nvPr/>
        </p:nvSpPr>
        <p:spPr>
          <a:xfrm>
            <a:off x="3474720" y="1737360"/>
            <a:ext cx="2651760" cy="731520"/>
          </a:xfrm>
          <a:prstGeom prst="rect">
            <a:avLst/>
          </a:prstGeom>
          <a:noFill/>
        </p:spPr>
        <p:txBody>
          <a:bodyPr wrap="square">
            <a:spAutoFit/>
          </a:bodyPr>
          <a:lstStyle/>
          <a:p>
            <a:pPr algn="l"/>
            <a:r>
              <a:rPr sz="1100" b="0">
                <a:solidFill>
                  <a:srgbClr val="FFFFFF"/>
                </a:solidFill>
                <a:latin typeface="Trebuchet MS"/>
              </a:rPr>
              <a:t>• Pricing page lacks transparent fee details</a:t>
            </a:r>
          </a:p>
        </p:txBody>
      </p:sp>
      <p:sp>
        <p:nvSpPr>
          <p:cNvPr id="9" name="TextBox 8"/>
          <p:cNvSpPr txBox="1"/>
          <p:nvPr/>
        </p:nvSpPr>
        <p:spPr>
          <a:xfrm>
            <a:off x="3474720" y="2240280"/>
            <a:ext cx="2651760" cy="731520"/>
          </a:xfrm>
          <a:prstGeom prst="rect">
            <a:avLst/>
          </a:prstGeom>
          <a:noFill/>
        </p:spPr>
        <p:txBody>
          <a:bodyPr wrap="square">
            <a:spAutoFit/>
          </a:bodyPr>
          <a:lstStyle/>
          <a:p>
            <a:pPr algn="l"/>
            <a:r>
              <a:rPr sz="1100" b="0">
                <a:solidFill>
                  <a:srgbClr val="FFFFFF"/>
                </a:solidFill>
                <a:latin typeface="Trebuchet MS"/>
              </a:rPr>
              <a:t>• Controls without accessible names</a:t>
            </a:r>
          </a:p>
        </p:txBody>
      </p:sp>
      <p:sp>
        <p:nvSpPr>
          <p:cNvPr id="10" name="TextBox 9"/>
          <p:cNvSpPr txBox="1"/>
          <p:nvPr/>
        </p:nvSpPr>
        <p:spPr>
          <a:xfrm>
            <a:off x="6309360" y="1188720"/>
            <a:ext cx="2651760" cy="365760"/>
          </a:xfrm>
          <a:prstGeom prst="rect">
            <a:avLst/>
          </a:prstGeom>
          <a:noFill/>
        </p:spPr>
        <p:txBody>
          <a:bodyPr wrap="square">
            <a:spAutoFit/>
          </a:bodyPr>
          <a:lstStyle/>
          <a:p>
            <a:pPr algn="l"/>
            <a:r>
              <a:rPr sz="1500" b="1">
                <a:solidFill>
                  <a:srgbClr val="008061"/>
                </a:solidFill>
                <a:latin typeface="Trebuchet MS"/>
              </a:rPr>
              <a:t>Week 3</a:t>
            </a:r>
          </a:p>
        </p:txBody>
      </p:sp>
      <p:sp>
        <p:nvSpPr>
          <p:cNvPr id="11" name="TextBox 10"/>
          <p:cNvSpPr txBox="1"/>
          <p:nvPr/>
        </p:nvSpPr>
        <p:spPr>
          <a:xfrm>
            <a:off x="6309360" y="1737360"/>
            <a:ext cx="2651760" cy="731520"/>
          </a:xfrm>
          <a:prstGeom prst="rect">
            <a:avLst/>
          </a:prstGeom>
          <a:noFill/>
        </p:spPr>
        <p:txBody>
          <a:bodyPr wrap="square">
            <a:spAutoFit/>
          </a:bodyPr>
          <a:lstStyle/>
          <a:p>
            <a:pPr algn="l"/>
            <a:r>
              <a:rPr sz="1100" b="0">
                <a:solidFill>
                  <a:srgbClr val="FFFFFF"/>
                </a:solidFill>
                <a:latin typeface="Trebuchet MS"/>
              </a:rPr>
              <a:t>• Missing trust signals above the fold</a:t>
            </a:r>
          </a:p>
        </p:txBody>
      </p:sp>
      <p:sp>
        <p:nvSpPr>
          <p:cNvPr id="12" name="TextBox 11"/>
          <p:cNvSpPr txBox="1"/>
          <p:nvPr/>
        </p:nvSpPr>
        <p:spPr>
          <a:xfrm>
            <a:off x="6309360" y="2240280"/>
            <a:ext cx="2651760" cy="731520"/>
          </a:xfrm>
          <a:prstGeom prst="rect">
            <a:avLst/>
          </a:prstGeom>
          <a:noFill/>
        </p:spPr>
        <p:txBody>
          <a:bodyPr wrap="square">
            <a:spAutoFit/>
          </a:bodyPr>
          <a:lstStyle/>
          <a:p>
            <a:pPr algn="l"/>
            <a:r>
              <a:rPr sz="1100" b="0">
                <a:solidFill>
                  <a:srgbClr val="FFFFFF"/>
                </a:solidFill>
                <a:latin typeface="Trebuchet MS"/>
              </a:rPr>
              <a:t>• Lab TBT 1,950 ms on mobile</a:t>
            </a:r>
          </a:p>
        </p:txBody>
      </p:sp>
      <p:sp>
        <p:nvSpPr>
          <p:cNvPr id="13" name="TextBox 12"/>
          <p:cNvSpPr txBox="1"/>
          <p:nvPr/>
        </p:nvSpPr>
        <p:spPr>
          <a:xfrm>
            <a:off x="6309360" y="2743200"/>
            <a:ext cx="2651760" cy="731520"/>
          </a:xfrm>
          <a:prstGeom prst="rect">
            <a:avLst/>
          </a:prstGeom>
          <a:noFill/>
        </p:spPr>
        <p:txBody>
          <a:bodyPr wrap="square">
            <a:spAutoFit/>
          </a:bodyPr>
          <a:lstStyle/>
          <a:p>
            <a:pPr algn="l"/>
            <a:r>
              <a:rPr sz="1100" b="0">
                <a:solidFill>
                  <a:srgbClr val="FFFFFF"/>
                </a:solidFill>
                <a:latin typeface="Trebuchet MS"/>
              </a:rPr>
              <a:t>• Ambiguous primary CTA hierarchy</a:t>
            </a:r>
          </a:p>
        </p:txBody>
      </p:sp>
      <p:sp>
        <p:nvSpPr>
          <p:cNvPr id="14" name="TextBox 13"/>
          <p:cNvSpPr txBox="1"/>
          <p:nvPr/>
        </p:nvSpPr>
        <p:spPr>
          <a:xfrm>
            <a:off x="9144000" y="1188720"/>
            <a:ext cx="2651760" cy="365760"/>
          </a:xfrm>
          <a:prstGeom prst="rect">
            <a:avLst/>
          </a:prstGeom>
          <a:noFill/>
        </p:spPr>
        <p:txBody>
          <a:bodyPr wrap="square">
            <a:spAutoFit/>
          </a:bodyPr>
          <a:lstStyle/>
          <a:p>
            <a:pPr algn="l"/>
            <a:r>
              <a:rPr sz="1500" b="1">
                <a:solidFill>
                  <a:srgbClr val="008061"/>
                </a:solidFill>
                <a:latin typeface="Trebuchet MS"/>
              </a:rPr>
              <a:t>Week 4</a:t>
            </a:r>
          </a:p>
        </p:txBody>
      </p:sp>
      <p:sp>
        <p:nvSpPr>
          <p:cNvPr id="15" name="TextBox 14"/>
          <p:cNvSpPr txBox="1"/>
          <p:nvPr/>
        </p:nvSpPr>
        <p:spPr>
          <a:xfrm>
            <a:off x="9144000" y="1737360"/>
            <a:ext cx="2651760" cy="731520"/>
          </a:xfrm>
          <a:prstGeom prst="rect">
            <a:avLst/>
          </a:prstGeom>
          <a:noFill/>
        </p:spPr>
        <p:txBody>
          <a:bodyPr wrap="square">
            <a:spAutoFit/>
          </a:bodyPr>
          <a:lstStyle/>
          <a:p>
            <a:pPr algn="l"/>
            <a:r>
              <a:rPr sz="1100" b="0">
                <a:solidFill>
                  <a:srgbClr val="FFFFFF"/>
                </a:solidFill>
                <a:latin typeface="Trebuchet MS"/>
              </a:rPr>
              <a:t>• Pricing page lacks clear next step</a:t>
            </a:r>
          </a:p>
        </p:txBody>
      </p:sp>
      <p:sp>
        <p:nvSpPr>
          <p:cNvPr id="16" name="TextBox 15"/>
          <p:cNvSpPr txBox="1"/>
          <p:nvPr/>
        </p:nvSpPr>
        <p:spPr>
          <a:xfrm>
            <a:off x="9144000" y="2240280"/>
            <a:ext cx="2651760" cy="731520"/>
          </a:xfrm>
          <a:prstGeom prst="rect">
            <a:avLst/>
          </a:prstGeom>
          <a:noFill/>
        </p:spPr>
        <p:txBody>
          <a:bodyPr wrap="square">
            <a:spAutoFit/>
          </a:bodyPr>
          <a:lstStyle/>
          <a:p>
            <a:pPr algn="l"/>
            <a:r>
              <a:rPr sz="1100" b="0">
                <a:solidFill>
                  <a:srgbClr val="FFFFFF"/>
                </a:solidFill>
                <a:latin typeface="Trebuchet MS"/>
              </a:rPr>
              <a:t>• Multiple sign-in entry points create dead 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A1628"/>
        </a:solidFill>
        <a:effectLst/>
      </p:bgPr>
    </p:bg>
    <p:spTree>
      <p:nvGrpSpPr>
        <p:cNvPr id="1" name=""/>
        <p:cNvGrpSpPr/>
        <p:nvPr/>
      </p:nvGrpSpPr>
      <p:grpSpPr/>
      <p:sp>
        <p:nvSpPr>
          <p:cNvPr id="2" name="TextBox 1"/>
          <p:cNvSpPr txBox="1"/>
          <p:nvPr/>
        </p:nvSpPr>
        <p:spPr>
          <a:xfrm>
            <a:off x="822960" y="548640"/>
            <a:ext cx="10515600" cy="457200"/>
          </a:xfrm>
          <a:prstGeom prst="rect">
            <a:avLst/>
          </a:prstGeom>
          <a:noFill/>
        </p:spPr>
        <p:txBody>
          <a:bodyPr wrap="square">
            <a:spAutoFit/>
          </a:bodyPr>
          <a:lstStyle/>
          <a:p>
            <a:pPr algn="l"/>
            <a:r>
              <a:rPr sz="1300" b="1">
                <a:solidFill>
                  <a:srgbClr val="3DB891"/>
                </a:solidFill>
                <a:latin typeface="Trebuchet MS"/>
              </a:rPr>
              <a:t>HOW TO READ THIS</a:t>
            </a:r>
          </a:p>
        </p:txBody>
      </p:sp>
      <p:sp>
        <p:nvSpPr>
          <p:cNvPr id="3" name="TextBox 2"/>
          <p:cNvSpPr txBox="1"/>
          <p:nvPr/>
        </p:nvSpPr>
        <p:spPr>
          <a:xfrm>
            <a:off x="822960" y="1280160"/>
            <a:ext cx="10515600" cy="4206240"/>
          </a:xfrm>
          <a:prstGeom prst="rect">
            <a:avLst/>
          </a:prstGeom>
          <a:noFill/>
        </p:spPr>
        <p:txBody>
          <a:bodyPr wrap="square">
            <a:spAutoFit/>
          </a:bodyPr>
          <a:lstStyle/>
          <a:p>
            <a:pPr algn="l"/>
            <a:r>
              <a:rPr sz="1500" b="0">
                <a:solidFill>
                  <a:srgbClr val="FFFFFF"/>
                </a:solidFill>
                <a:latin typeface="Trebuchet MS"/>
              </a:rPr>
              <a:t>7 independent analysts reviewed the live site: six heuristic specialists plus one deterministic measurement pass (Core Web Vitals field data, accessibility, security headers, SEO metadata).
Findings marked 'verified' are reproducible measurements. Everything else is expert inspection with quoted evidence — a hypothesis until tested.
Every number in the report carries its arithmetic: click 'How is this calculated?' next to any figure. Opportunity ranges assume the change ships AND wins; they are never forecasts.
Full evidence, PXL scoring, developer specs and experiment designs are in the web report.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