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2011680"/>
            <a:ext cx="10515600" cy="1463040"/>
          </a:xfrm>
          <a:prstGeom prst="rect">
            <a:avLst/>
          </a:prstGeom>
          <a:noFill/>
        </p:spPr>
        <p:txBody>
          <a:bodyPr wrap="square">
            <a:spAutoFit/>
          </a:bodyPr>
          <a:lstStyle/>
          <a:p>
            <a:pPr algn="l"/>
            <a:r>
              <a:rPr sz="4400" b="1">
                <a:solidFill>
                  <a:srgbClr val="FFFFFF"/>
                </a:solidFill>
                <a:latin typeface="Trebuchet MS"/>
              </a:rPr>
              <a:t>Where the Conversion Leaks Are</a:t>
            </a:r>
          </a:p>
        </p:txBody>
      </p:sp>
      <p:sp>
        <p:nvSpPr>
          <p:cNvPr id="3" name="TextBox 2"/>
          <p:cNvSpPr txBox="1"/>
          <p:nvPr/>
        </p:nvSpPr>
        <p:spPr>
          <a:xfrm>
            <a:off x="822960" y="3200400"/>
            <a:ext cx="10515600" cy="548640"/>
          </a:xfrm>
          <a:prstGeom prst="rect">
            <a:avLst/>
          </a:prstGeom>
          <a:noFill/>
        </p:spPr>
        <p:txBody>
          <a:bodyPr wrap="square">
            <a:spAutoFit/>
          </a:bodyPr>
          <a:lstStyle/>
          <a:p>
            <a:pPr algn="l"/>
            <a:r>
              <a:rPr sz="1800" b="0">
                <a:solidFill>
                  <a:srgbClr val="3DB891"/>
                </a:solidFill>
                <a:latin typeface="Trebuchet MS"/>
              </a:rPr>
              <a:t>hostinger.com  ·  CRO Recommendations  ·  August 2026</a:t>
            </a:r>
          </a:p>
        </p:txBody>
      </p:sp>
      <p:sp>
        <p:nvSpPr>
          <p:cNvPr id="4" name="TextBox 3"/>
          <p:cNvSpPr txBox="1"/>
          <p:nvPr/>
        </p:nvSpPr>
        <p:spPr>
          <a:xfrm>
            <a:off x="822960" y="4206240"/>
            <a:ext cx="10515600" cy="548640"/>
          </a:xfrm>
          <a:prstGeom prst="rect">
            <a:avLst/>
          </a:prstGeom>
          <a:noFill/>
        </p:spPr>
        <p:txBody>
          <a:bodyPr wrap="square">
            <a:spAutoFit/>
          </a:bodyPr>
          <a:lstStyle/>
          <a:p>
            <a:pPr algn="l"/>
            <a:r>
              <a:rPr sz="1500" b="0">
                <a:solidFill>
                  <a:srgbClr val="7A9E8E"/>
                </a:solidFill>
                <a:latin typeface="Trebuchet MS"/>
              </a:rPr>
              <a:t>Overall grade C (71/100)  ·  10 findings  ·  6 verified by measurement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THE CORE FINDING</a:t>
            </a:r>
          </a:p>
        </p:txBody>
      </p:sp>
      <p:sp>
        <p:nvSpPr>
          <p:cNvPr id="3" name="TextBox 2"/>
          <p:cNvSpPr txBox="1"/>
          <p:nvPr/>
        </p:nvSpPr>
        <p:spPr>
          <a:xfrm>
            <a:off x="822960" y="1188720"/>
            <a:ext cx="10515600" cy="2011680"/>
          </a:xfrm>
          <a:prstGeom prst="rect">
            <a:avLst/>
          </a:prstGeom>
          <a:noFill/>
        </p:spPr>
        <p:txBody>
          <a:bodyPr wrap="square">
            <a:spAutoFit/>
          </a:bodyPr>
          <a:lstStyle/>
          <a:p>
            <a:pPr algn="l"/>
            <a:r>
              <a:rPr sz="2200" b="0">
                <a:solidFill>
                  <a:srgbClr val="FFFFFF"/>
                </a:solidFill>
                <a:latin typeface="Trebuchet MS"/>
              </a:rPr>
              <a:t>The single most valuable conversion mechanism on this site is the primary CTA on the homepage and website builder page, but it is being diluted by a proliferation of competing CTAs and obscured by severe performance issues. The homepage presents 12 competing CTAs above the fold, and the website builder page presents 10, with no clear hierarchy, causing ambiguity about the primary next step. Additionally, lab data shows a Largest Contentful Paint of 31.3 seconds on mobile, meaning most visitors have bounced long before the page even becomes interactive. Fixing the CTA hierarchy and addressing the performance bottlenecks would directly recover conversion revenue.</a:t>
            </a:r>
          </a:p>
        </p:txBody>
      </p:sp>
      <p:sp>
        <p:nvSpPr>
          <p:cNvPr id="4" name="TextBox 3"/>
          <p:cNvSpPr txBox="1"/>
          <p:nvPr/>
        </p:nvSpPr>
        <p:spPr>
          <a:xfrm>
            <a:off x="822960" y="3840480"/>
            <a:ext cx="10515600" cy="731520"/>
          </a:xfrm>
          <a:prstGeom prst="rect">
            <a:avLst/>
          </a:prstGeom>
          <a:noFill/>
        </p:spPr>
        <p:txBody>
          <a:bodyPr wrap="square">
            <a:spAutoFit/>
          </a:bodyPr>
          <a:lstStyle/>
          <a:p>
            <a:pPr algn="l"/>
            <a:r>
              <a:rPr sz="3000" b="1">
                <a:solidFill>
                  <a:srgbClr val="3DB891"/>
                </a:solidFill>
                <a:latin typeface="Trebuchet MS"/>
              </a:rPr>
              <a:t>8,085–37,345 orders per year (measured traffic)</a:t>
            </a:r>
          </a:p>
        </p:txBody>
      </p:sp>
      <p:sp>
        <p:nvSpPr>
          <p:cNvPr id="5" name="TextBox 4"/>
          <p:cNvSpPr txBox="1"/>
          <p:nvPr/>
        </p:nvSpPr>
        <p:spPr>
          <a:xfrm>
            <a:off x="822960" y="4663440"/>
            <a:ext cx="10515600" cy="1280160"/>
          </a:xfrm>
          <a:prstGeom prst="rect">
            <a:avLst/>
          </a:prstGeom>
          <a:noFill/>
        </p:spPr>
        <p:txBody>
          <a:bodyPr wrap="square">
            <a:spAutoFit/>
          </a:bodyPr>
          <a:lstStyle/>
          <a:p>
            <a:pPr algn="l"/>
            <a:r>
              <a:rPr sz="1200" b="0">
                <a:solidFill>
                  <a:srgbClr val="7A9E8E"/>
                </a:solidFill>
                <a:latin typeface="Trebuchet MS"/>
              </a:rPr>
              <a:t>Sized opportunity if every change ships and wins — an assumption-bounded range, not a forecast. Roughly 10–30% of A/B tests produce a significant win. The arithmetic for every figure is in the full report.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PRIORITISED FINDINGS</a:t>
            </a:r>
          </a:p>
        </p:txBody>
      </p:sp>
      <p:sp>
        <p:nvSpPr>
          <p:cNvPr id="3" name="TextBox 2"/>
          <p:cNvSpPr txBox="1"/>
          <p:nvPr/>
        </p:nvSpPr>
        <p:spPr>
          <a:xfrm>
            <a:off x="822960" y="1097280"/>
            <a:ext cx="548640" cy="365760"/>
          </a:xfrm>
          <a:prstGeom prst="rect">
            <a:avLst/>
          </a:prstGeom>
          <a:noFill/>
        </p:spPr>
        <p:txBody>
          <a:bodyPr wrap="square">
            <a:spAutoFit/>
          </a:bodyPr>
          <a:lstStyle/>
          <a:p>
            <a:pPr algn="l"/>
            <a:r>
              <a:rPr sz="1600" b="1">
                <a:solidFill>
                  <a:srgbClr val="C0392B"/>
                </a:solidFill>
                <a:latin typeface="Trebuchet MS"/>
              </a:rPr>
              <a:t>1</a:t>
            </a:r>
          </a:p>
        </p:txBody>
      </p:sp>
      <p:sp>
        <p:nvSpPr>
          <p:cNvPr id="4" name="TextBox 3"/>
          <p:cNvSpPr txBox="1"/>
          <p:nvPr/>
        </p:nvSpPr>
        <p:spPr>
          <a:xfrm>
            <a:off x="1371600" y="1097280"/>
            <a:ext cx="6949440" cy="365760"/>
          </a:xfrm>
          <a:prstGeom prst="rect">
            <a:avLst/>
          </a:prstGeom>
          <a:noFill/>
        </p:spPr>
        <p:txBody>
          <a:bodyPr wrap="square">
            <a:spAutoFit/>
          </a:bodyPr>
          <a:lstStyle/>
          <a:p>
            <a:pPr algn="l"/>
            <a:r>
              <a:rPr sz="1600" b="1">
                <a:solidFill>
                  <a:srgbClr val="FFFFFF"/>
                </a:solidFill>
                <a:latin typeface="Trebuchet MS"/>
              </a:rPr>
              <a:t>Lab LCP 31.3s on mobile</a:t>
            </a:r>
          </a:p>
        </p:txBody>
      </p:sp>
      <p:sp>
        <p:nvSpPr>
          <p:cNvPr id="5" name="TextBox 4"/>
          <p:cNvSpPr txBox="1"/>
          <p:nvPr/>
        </p:nvSpPr>
        <p:spPr>
          <a:xfrm>
            <a:off x="8412480" y="1097280"/>
            <a:ext cx="2926080" cy="365760"/>
          </a:xfrm>
          <a:prstGeom prst="rect">
            <a:avLst/>
          </a:prstGeom>
          <a:noFill/>
        </p:spPr>
        <p:txBody>
          <a:bodyPr wrap="square">
            <a:spAutoFit/>
          </a:bodyPr>
          <a:lstStyle/>
          <a:p>
            <a:pPr algn="l"/>
            <a:r>
              <a:rPr sz="1200" b="0">
                <a:solidFill>
                  <a:srgbClr val="7A9E8E"/>
                </a:solidFill>
                <a:latin typeface="Trebuchet MS"/>
              </a:rPr>
              <a:t>Urgent · Medium · PXL 5/10</a:t>
            </a:r>
          </a:p>
        </p:txBody>
      </p:sp>
      <p:sp>
        <p:nvSpPr>
          <p:cNvPr id="6" name="TextBox 5"/>
          <p:cNvSpPr txBox="1"/>
          <p:nvPr/>
        </p:nvSpPr>
        <p:spPr>
          <a:xfrm>
            <a:off x="1371600" y="1664207"/>
            <a:ext cx="9966960" cy="365760"/>
          </a:xfrm>
          <a:prstGeom prst="rect">
            <a:avLst/>
          </a:prstGeom>
          <a:noFill/>
        </p:spPr>
        <p:txBody>
          <a:bodyPr wrap="square">
            <a:spAutoFit/>
          </a:bodyPr>
          <a:lstStyle/>
          <a:p>
            <a:pPr algn="l"/>
            <a:r>
              <a:rPr sz="1100" b="0">
                <a:solidFill>
                  <a:srgbClr val="7A9E8E"/>
                </a:solidFill>
                <a:latin typeface="Trebuchet MS"/>
              </a:rPr>
              <a:t>Lab Largest Contentful Paint is 31.3 seconds on mobile, far exceeding the 2.5s good threshold, causing most visitors to </a:t>
            </a:r>
          </a:p>
        </p:txBody>
      </p:sp>
      <p:sp>
        <p:nvSpPr>
          <p:cNvPr id="7" name="TextBox 6"/>
          <p:cNvSpPr txBox="1"/>
          <p:nvPr/>
        </p:nvSpPr>
        <p:spPr>
          <a:xfrm>
            <a:off x="822960" y="2167128"/>
            <a:ext cx="548640" cy="365760"/>
          </a:xfrm>
          <a:prstGeom prst="rect">
            <a:avLst/>
          </a:prstGeom>
          <a:noFill/>
        </p:spPr>
        <p:txBody>
          <a:bodyPr wrap="square">
            <a:spAutoFit/>
          </a:bodyPr>
          <a:lstStyle/>
          <a:p>
            <a:pPr algn="l"/>
            <a:r>
              <a:rPr sz="1600" b="1">
                <a:solidFill>
                  <a:srgbClr val="008061"/>
                </a:solidFill>
                <a:latin typeface="Trebuchet MS"/>
              </a:rPr>
              <a:t>2</a:t>
            </a:r>
          </a:p>
        </p:txBody>
      </p:sp>
      <p:sp>
        <p:nvSpPr>
          <p:cNvPr id="8" name="TextBox 7"/>
          <p:cNvSpPr txBox="1"/>
          <p:nvPr/>
        </p:nvSpPr>
        <p:spPr>
          <a:xfrm>
            <a:off x="1371600" y="2167128"/>
            <a:ext cx="6949440" cy="365760"/>
          </a:xfrm>
          <a:prstGeom prst="rect">
            <a:avLst/>
          </a:prstGeom>
          <a:noFill/>
        </p:spPr>
        <p:txBody>
          <a:bodyPr wrap="square">
            <a:spAutoFit/>
          </a:bodyPr>
          <a:lstStyle/>
          <a:p>
            <a:pPr algn="l"/>
            <a:r>
              <a:rPr sz="1600" b="1">
                <a:solidFill>
                  <a:srgbClr val="FFFFFF"/>
                </a:solidFill>
                <a:latin typeface="Trebuchet MS"/>
              </a:rPr>
              <a:t>Competing CTAs on homepage</a:t>
            </a:r>
          </a:p>
        </p:txBody>
      </p:sp>
      <p:sp>
        <p:nvSpPr>
          <p:cNvPr id="9" name="TextBox 8"/>
          <p:cNvSpPr txBox="1"/>
          <p:nvPr/>
        </p:nvSpPr>
        <p:spPr>
          <a:xfrm>
            <a:off x="8412480" y="2167128"/>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0" name="TextBox 9"/>
          <p:cNvSpPr txBox="1"/>
          <p:nvPr/>
        </p:nvSpPr>
        <p:spPr>
          <a:xfrm>
            <a:off x="1371600" y="2734056"/>
            <a:ext cx="9966960" cy="365760"/>
          </a:xfrm>
          <a:prstGeom prst="rect">
            <a:avLst/>
          </a:prstGeom>
          <a:noFill/>
        </p:spPr>
        <p:txBody>
          <a:bodyPr wrap="square">
            <a:spAutoFit/>
          </a:bodyPr>
          <a:lstStyle/>
          <a:p>
            <a:pPr algn="l"/>
            <a:r>
              <a:rPr sz="1100" b="0">
                <a:solidFill>
                  <a:srgbClr val="7A9E8E"/>
                </a:solidFill>
                <a:latin typeface="Trebuchet MS"/>
              </a:rPr>
              <a:t>The homepage has 12 competing CTAs above the fold, creating ambiguity about the primary next step and diluting conversio</a:t>
            </a:r>
          </a:p>
        </p:txBody>
      </p:sp>
      <p:sp>
        <p:nvSpPr>
          <p:cNvPr id="11" name="TextBox 10"/>
          <p:cNvSpPr txBox="1"/>
          <p:nvPr/>
        </p:nvSpPr>
        <p:spPr>
          <a:xfrm>
            <a:off x="822960" y="3236976"/>
            <a:ext cx="548640" cy="365760"/>
          </a:xfrm>
          <a:prstGeom prst="rect">
            <a:avLst/>
          </a:prstGeom>
          <a:noFill/>
        </p:spPr>
        <p:txBody>
          <a:bodyPr wrap="square">
            <a:spAutoFit/>
          </a:bodyPr>
          <a:lstStyle/>
          <a:p>
            <a:pPr algn="l"/>
            <a:r>
              <a:rPr sz="1600" b="1">
                <a:solidFill>
                  <a:srgbClr val="008061"/>
                </a:solidFill>
                <a:latin typeface="Trebuchet MS"/>
              </a:rPr>
              <a:t>3</a:t>
            </a:r>
          </a:p>
        </p:txBody>
      </p:sp>
      <p:sp>
        <p:nvSpPr>
          <p:cNvPr id="12" name="TextBox 11"/>
          <p:cNvSpPr txBox="1"/>
          <p:nvPr/>
        </p:nvSpPr>
        <p:spPr>
          <a:xfrm>
            <a:off x="1371600" y="3236976"/>
            <a:ext cx="6949440" cy="365760"/>
          </a:xfrm>
          <a:prstGeom prst="rect">
            <a:avLst/>
          </a:prstGeom>
          <a:noFill/>
        </p:spPr>
        <p:txBody>
          <a:bodyPr wrap="square">
            <a:spAutoFit/>
          </a:bodyPr>
          <a:lstStyle/>
          <a:p>
            <a:pPr algn="l"/>
            <a:r>
              <a:rPr sz="1600" b="1">
                <a:solidFill>
                  <a:srgbClr val="FFFFFF"/>
                </a:solidFill>
                <a:latin typeface="Trebuchet MS"/>
              </a:rPr>
              <a:t>Lab TBT 4,080ms on mobile</a:t>
            </a:r>
          </a:p>
        </p:txBody>
      </p:sp>
      <p:sp>
        <p:nvSpPr>
          <p:cNvPr id="13" name="TextBox 12"/>
          <p:cNvSpPr txBox="1"/>
          <p:nvPr/>
        </p:nvSpPr>
        <p:spPr>
          <a:xfrm>
            <a:off x="8412480" y="3236976"/>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4" name="TextBox 13"/>
          <p:cNvSpPr txBox="1"/>
          <p:nvPr/>
        </p:nvSpPr>
        <p:spPr>
          <a:xfrm>
            <a:off x="1371600" y="3803904"/>
            <a:ext cx="9966960" cy="365760"/>
          </a:xfrm>
          <a:prstGeom prst="rect">
            <a:avLst/>
          </a:prstGeom>
          <a:noFill/>
        </p:spPr>
        <p:txBody>
          <a:bodyPr wrap="square">
            <a:spAutoFit/>
          </a:bodyPr>
          <a:lstStyle/>
          <a:p>
            <a:pPr algn="l"/>
            <a:r>
              <a:rPr sz="1100" b="0">
                <a:solidFill>
                  <a:srgbClr val="7A9E8E"/>
                </a:solidFill>
                <a:latin typeface="Trebuchet MS"/>
              </a:rPr>
              <a:t>Lab Total Blocking Time is 4,080 ms on mobile, far exceeding the 200ms good threshold, freezing the main thread and maki</a:t>
            </a:r>
          </a:p>
        </p:txBody>
      </p:sp>
      <p:sp>
        <p:nvSpPr>
          <p:cNvPr id="15" name="TextBox 14"/>
          <p:cNvSpPr txBox="1"/>
          <p:nvPr/>
        </p:nvSpPr>
        <p:spPr>
          <a:xfrm>
            <a:off x="822960" y="4306824"/>
            <a:ext cx="548640" cy="365760"/>
          </a:xfrm>
          <a:prstGeom prst="rect">
            <a:avLst/>
          </a:prstGeom>
          <a:noFill/>
        </p:spPr>
        <p:txBody>
          <a:bodyPr wrap="square">
            <a:spAutoFit/>
          </a:bodyPr>
          <a:lstStyle/>
          <a:p>
            <a:pPr algn="l"/>
            <a:r>
              <a:rPr sz="1600" b="1">
                <a:solidFill>
                  <a:srgbClr val="008061"/>
                </a:solidFill>
                <a:latin typeface="Trebuchet MS"/>
              </a:rPr>
              <a:t>4</a:t>
            </a:r>
          </a:p>
        </p:txBody>
      </p:sp>
      <p:sp>
        <p:nvSpPr>
          <p:cNvPr id="16" name="TextBox 15"/>
          <p:cNvSpPr txBox="1"/>
          <p:nvPr/>
        </p:nvSpPr>
        <p:spPr>
          <a:xfrm>
            <a:off x="1371600" y="4306824"/>
            <a:ext cx="6949440" cy="365760"/>
          </a:xfrm>
          <a:prstGeom prst="rect">
            <a:avLst/>
          </a:prstGeom>
          <a:noFill/>
        </p:spPr>
        <p:txBody>
          <a:bodyPr wrap="square">
            <a:spAutoFit/>
          </a:bodyPr>
          <a:lstStyle/>
          <a:p>
            <a:pPr algn="l"/>
            <a:r>
              <a:rPr sz="1600" b="1">
                <a:solidFill>
                  <a:srgbClr val="FFFFFF"/>
                </a:solidFill>
                <a:latin typeface="Trebuchet MS"/>
              </a:rPr>
              <a:t>Lab LCP 16.0s on builder page</a:t>
            </a:r>
          </a:p>
        </p:txBody>
      </p:sp>
      <p:sp>
        <p:nvSpPr>
          <p:cNvPr id="17" name="TextBox 16"/>
          <p:cNvSpPr txBox="1"/>
          <p:nvPr/>
        </p:nvSpPr>
        <p:spPr>
          <a:xfrm>
            <a:off x="8412480" y="4306824"/>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8" name="TextBox 17"/>
          <p:cNvSpPr txBox="1"/>
          <p:nvPr/>
        </p:nvSpPr>
        <p:spPr>
          <a:xfrm>
            <a:off x="1371600" y="4873752"/>
            <a:ext cx="9966960" cy="365760"/>
          </a:xfrm>
          <a:prstGeom prst="rect">
            <a:avLst/>
          </a:prstGeom>
          <a:noFill/>
        </p:spPr>
        <p:txBody>
          <a:bodyPr wrap="square">
            <a:spAutoFit/>
          </a:bodyPr>
          <a:lstStyle/>
          <a:p>
            <a:pPr algn="l"/>
            <a:r>
              <a:rPr sz="1100" b="0">
                <a:solidFill>
                  <a:srgbClr val="7A9E8E"/>
                </a:solidFill>
                <a:latin typeface="Trebuchet MS"/>
              </a:rPr>
              <a:t>Lab Largest Contentful Paint is 16.0 seconds on mobile on /website-builder, causing most visitors to bounce before conte</a:t>
            </a:r>
          </a:p>
        </p:txBody>
      </p:sp>
      <p:sp>
        <p:nvSpPr>
          <p:cNvPr id="19" name="TextBox 18"/>
          <p:cNvSpPr txBox="1"/>
          <p:nvPr/>
        </p:nvSpPr>
        <p:spPr>
          <a:xfrm>
            <a:off x="822960" y="5376672"/>
            <a:ext cx="548640" cy="365760"/>
          </a:xfrm>
          <a:prstGeom prst="rect">
            <a:avLst/>
          </a:prstGeom>
          <a:noFill/>
        </p:spPr>
        <p:txBody>
          <a:bodyPr wrap="square">
            <a:spAutoFit/>
          </a:bodyPr>
          <a:lstStyle/>
          <a:p>
            <a:pPr algn="l"/>
            <a:r>
              <a:rPr sz="1600" b="1">
                <a:solidFill>
                  <a:srgbClr val="008061"/>
                </a:solidFill>
                <a:latin typeface="Trebuchet MS"/>
              </a:rPr>
              <a:t>5</a:t>
            </a:r>
          </a:p>
        </p:txBody>
      </p:sp>
      <p:sp>
        <p:nvSpPr>
          <p:cNvPr id="20" name="TextBox 19"/>
          <p:cNvSpPr txBox="1"/>
          <p:nvPr/>
        </p:nvSpPr>
        <p:spPr>
          <a:xfrm>
            <a:off x="1371600" y="5376672"/>
            <a:ext cx="6949440" cy="365760"/>
          </a:xfrm>
          <a:prstGeom prst="rect">
            <a:avLst/>
          </a:prstGeom>
          <a:noFill/>
        </p:spPr>
        <p:txBody>
          <a:bodyPr wrap="square">
            <a:spAutoFit/>
          </a:bodyPr>
          <a:lstStyle/>
          <a:p>
            <a:pPr algn="l"/>
            <a:r>
              <a:rPr sz="1600" b="1">
                <a:solidFill>
                  <a:srgbClr val="FFFFFF"/>
                </a:solidFill>
                <a:latin typeface="Trebuchet MS"/>
              </a:rPr>
              <a:t>Lab TBT 5,530ms on builder page</a:t>
            </a:r>
          </a:p>
        </p:txBody>
      </p:sp>
      <p:sp>
        <p:nvSpPr>
          <p:cNvPr id="21" name="TextBox 20"/>
          <p:cNvSpPr txBox="1"/>
          <p:nvPr/>
        </p:nvSpPr>
        <p:spPr>
          <a:xfrm>
            <a:off x="8412480" y="5376672"/>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22" name="TextBox 21"/>
          <p:cNvSpPr txBox="1"/>
          <p:nvPr/>
        </p:nvSpPr>
        <p:spPr>
          <a:xfrm>
            <a:off x="1371600" y="5943600"/>
            <a:ext cx="9966960" cy="365760"/>
          </a:xfrm>
          <a:prstGeom prst="rect">
            <a:avLst/>
          </a:prstGeom>
          <a:noFill/>
        </p:spPr>
        <p:txBody>
          <a:bodyPr wrap="square">
            <a:spAutoFit/>
          </a:bodyPr>
          <a:lstStyle/>
          <a:p>
            <a:pPr algn="l"/>
            <a:r>
              <a:rPr sz="1100" b="0">
                <a:solidFill>
                  <a:srgbClr val="7A9E8E"/>
                </a:solidFill>
                <a:latin typeface="Trebuchet MS"/>
              </a:rPr>
              <a:t>Lab Total Blocking Time is 5,530 ms on mobile on /website-builder, freezing the main thread and making the page unrespon</a:t>
            </a:r>
          </a:p>
        </p:txBody>
      </p:sp>
      <p:sp>
        <p:nvSpPr>
          <p:cNvPr id="23" name="TextBox 22"/>
          <p:cNvSpPr txBox="1"/>
          <p:nvPr/>
        </p:nvSpPr>
        <p:spPr>
          <a:xfrm>
            <a:off x="822960" y="6446520"/>
            <a:ext cx="548640" cy="365760"/>
          </a:xfrm>
          <a:prstGeom prst="rect">
            <a:avLst/>
          </a:prstGeom>
          <a:noFill/>
        </p:spPr>
        <p:txBody>
          <a:bodyPr wrap="square">
            <a:spAutoFit/>
          </a:bodyPr>
          <a:lstStyle/>
          <a:p>
            <a:pPr algn="l"/>
            <a:r>
              <a:rPr sz="1600" b="1">
                <a:solidFill>
                  <a:srgbClr val="008061"/>
                </a:solidFill>
                <a:latin typeface="Trebuchet MS"/>
              </a:rPr>
              <a:t>6</a:t>
            </a:r>
          </a:p>
        </p:txBody>
      </p:sp>
      <p:sp>
        <p:nvSpPr>
          <p:cNvPr id="24" name="TextBox 23"/>
          <p:cNvSpPr txBox="1"/>
          <p:nvPr/>
        </p:nvSpPr>
        <p:spPr>
          <a:xfrm>
            <a:off x="1371600" y="6446520"/>
            <a:ext cx="6949440" cy="365760"/>
          </a:xfrm>
          <a:prstGeom prst="rect">
            <a:avLst/>
          </a:prstGeom>
          <a:noFill/>
        </p:spPr>
        <p:txBody>
          <a:bodyPr wrap="square">
            <a:spAutoFit/>
          </a:bodyPr>
          <a:lstStyle/>
          <a:p>
            <a:pPr algn="l"/>
            <a:r>
              <a:rPr sz="1600" b="1">
                <a:solidFill>
                  <a:srgbClr val="FFFFFF"/>
                </a:solidFill>
                <a:latin typeface="Trebuchet MS"/>
              </a:rPr>
              <a:t>Lab LCP 7.4s on dockge page</a:t>
            </a:r>
          </a:p>
        </p:txBody>
      </p:sp>
      <p:sp>
        <p:nvSpPr>
          <p:cNvPr id="25" name="TextBox 24"/>
          <p:cNvSpPr txBox="1"/>
          <p:nvPr/>
        </p:nvSpPr>
        <p:spPr>
          <a:xfrm>
            <a:off x="8412480" y="6446520"/>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26" name="TextBox 25"/>
          <p:cNvSpPr txBox="1"/>
          <p:nvPr/>
        </p:nvSpPr>
        <p:spPr>
          <a:xfrm>
            <a:off x="1371600" y="7013448"/>
            <a:ext cx="9966960" cy="365760"/>
          </a:xfrm>
          <a:prstGeom prst="rect">
            <a:avLst/>
          </a:prstGeom>
          <a:noFill/>
        </p:spPr>
        <p:txBody>
          <a:bodyPr wrap="square">
            <a:spAutoFit/>
          </a:bodyPr>
          <a:lstStyle/>
          <a:p>
            <a:pPr algn="l"/>
            <a:r>
              <a:rPr sz="1100" b="0">
                <a:solidFill>
                  <a:srgbClr val="7A9E8E"/>
                </a:solidFill>
                <a:latin typeface="Trebuchet MS"/>
              </a:rPr>
              <a:t>Lab Largest Contentful Paint is 7.4 seconds on mobile on /applications/dockge, causing most visitors to bounce before co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1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Lab LCP 31.3s on mobile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Largest Contentful Paint 31.3 s against a ‘good’ threshold of 2500ms. Lab data, not real-user field data — confirms the defect class"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the page's main content takes this long to appear on a mid-range phone; most visitors have bounced long before.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2,465–9,860 orders/yr if it wins  ·  effort Medium  ·  2-5 days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2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Competing CTAs on homepage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"12 distinct calls to action compete on the same page: “Create a website”, “Explore agentic AI”, “Get connector”, “Contact How to reach us.”, “Get started”, “Explore all offers”, “Create with AI”, “Exp"</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Multiple competing CTAs above the fold create ambiguity about the primary next step, diluting conversion focus.</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1,233–6,163 orders/yr if it wins  ·  effort Medium  ·  2-5 days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3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Lab TBT 4,080ms on mobile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Total Blocking Time 4,080 ms against a ‘good’ threshold of 200ms. Lab data, not real-user field data — confirms the defect class, no"</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script work freezes the main thread, so taps and scrolls go dead during load.</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1,233–6,163 orders/yr if it wins  ·  effort Medium  ·  2-5 days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4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Lab LCP 16.0s on builder page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Largest Contentful Paint 16.0 s against a ‘good’ threshold of 2500ms. Lab data, not real-user field data — confirms the defect class"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on /website-builder: the page's main content takes this long to appear on a mid-range phone; most visitors have bounced long before.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22–108 orders/yr if it wins  ·  effort Medium  ·  2-5 days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5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Lab TBT 5,530ms on builder page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Total Blocking Time 5,530 ms against a ‘good’ threshold of 200ms. Lab data, not real-user field data — confirms the defect class, no"</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on /website-builder: script work freezes the main thread, so taps and scrolls go dead during load.</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22–108 orders/yr if it wins  ·  effort Medium  ·  2-5 days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FOUR-WEEK ROADMAP</a:t>
            </a:r>
          </a:p>
        </p:txBody>
      </p:sp>
      <p:sp>
        <p:nvSpPr>
          <p:cNvPr id="3" name="TextBox 2"/>
          <p:cNvSpPr txBox="1"/>
          <p:nvPr/>
        </p:nvSpPr>
        <p:spPr>
          <a:xfrm>
            <a:off x="640080" y="1188720"/>
            <a:ext cx="2651760" cy="365760"/>
          </a:xfrm>
          <a:prstGeom prst="rect">
            <a:avLst/>
          </a:prstGeom>
          <a:noFill/>
        </p:spPr>
        <p:txBody>
          <a:bodyPr wrap="square">
            <a:spAutoFit/>
          </a:bodyPr>
          <a:lstStyle/>
          <a:p>
            <a:pPr algn="l"/>
            <a:r>
              <a:rPr sz="1500" b="1">
                <a:solidFill>
                  <a:srgbClr val="008061"/>
                </a:solidFill>
                <a:latin typeface="Trebuchet MS"/>
              </a:rPr>
              <a:t>Week 1</a:t>
            </a:r>
          </a:p>
        </p:txBody>
      </p:sp>
      <p:sp>
        <p:nvSpPr>
          <p:cNvPr id="4" name="TextBox 3"/>
          <p:cNvSpPr txBox="1"/>
          <p:nvPr/>
        </p:nvSpPr>
        <p:spPr>
          <a:xfrm>
            <a:off x="640080" y="1737360"/>
            <a:ext cx="2651760" cy="731520"/>
          </a:xfrm>
          <a:prstGeom prst="rect">
            <a:avLst/>
          </a:prstGeom>
          <a:noFill/>
        </p:spPr>
        <p:txBody>
          <a:bodyPr wrap="square">
            <a:spAutoFit/>
          </a:bodyPr>
          <a:lstStyle/>
          <a:p>
            <a:pPr algn="l"/>
            <a:r>
              <a:rPr sz="1100" b="0">
                <a:solidFill>
                  <a:srgbClr val="FFFFFF"/>
                </a:solidFill>
                <a:latin typeface="Trebuchet MS"/>
              </a:rPr>
              <a:t>• Lab LCP 31.3s on mobile</a:t>
            </a:r>
          </a:p>
        </p:txBody>
      </p:sp>
      <p:sp>
        <p:nvSpPr>
          <p:cNvPr id="5" name="TextBox 4"/>
          <p:cNvSpPr txBox="1"/>
          <p:nvPr/>
        </p:nvSpPr>
        <p:spPr>
          <a:xfrm>
            <a:off x="640080" y="2240280"/>
            <a:ext cx="2651760" cy="731520"/>
          </a:xfrm>
          <a:prstGeom prst="rect">
            <a:avLst/>
          </a:prstGeom>
          <a:noFill/>
        </p:spPr>
        <p:txBody>
          <a:bodyPr wrap="square">
            <a:spAutoFit/>
          </a:bodyPr>
          <a:lstStyle/>
          <a:p>
            <a:pPr algn="l"/>
            <a:r>
              <a:rPr sz="1100" b="0">
                <a:solidFill>
                  <a:srgbClr val="FFFFFF"/>
                </a:solidFill>
                <a:latin typeface="Trebuchet MS"/>
              </a:rPr>
              <a:t>• Ambiguous pricing CTA</a:t>
            </a:r>
          </a:p>
        </p:txBody>
      </p:sp>
      <p:sp>
        <p:nvSpPr>
          <p:cNvPr id="6" name="TextBox 5"/>
          <p:cNvSpPr txBox="1"/>
          <p:nvPr/>
        </p:nvSpPr>
        <p:spPr>
          <a:xfrm>
            <a:off x="640080" y="2743200"/>
            <a:ext cx="2651760" cy="731520"/>
          </a:xfrm>
          <a:prstGeom prst="rect">
            <a:avLst/>
          </a:prstGeom>
          <a:noFill/>
        </p:spPr>
        <p:txBody>
          <a:bodyPr wrap="square">
            <a:spAutoFit/>
          </a:bodyPr>
          <a:lstStyle/>
          <a:p>
            <a:pPr algn="l"/>
            <a:r>
              <a:rPr sz="1100" b="0">
                <a:solidFill>
                  <a:srgbClr val="FFFFFF"/>
                </a:solidFill>
                <a:latin typeface="Trebuchet MS"/>
              </a:rPr>
              <a:t>• Competing CTAs on homepage</a:t>
            </a:r>
          </a:p>
        </p:txBody>
      </p:sp>
      <p:sp>
        <p:nvSpPr>
          <p:cNvPr id="7" name="TextBox 6"/>
          <p:cNvSpPr txBox="1"/>
          <p:nvPr/>
        </p:nvSpPr>
        <p:spPr>
          <a:xfrm>
            <a:off x="3474720" y="1188720"/>
            <a:ext cx="2651760" cy="365760"/>
          </a:xfrm>
          <a:prstGeom prst="rect">
            <a:avLst/>
          </a:prstGeom>
          <a:noFill/>
        </p:spPr>
        <p:txBody>
          <a:bodyPr wrap="square">
            <a:spAutoFit/>
          </a:bodyPr>
          <a:lstStyle/>
          <a:p>
            <a:pPr algn="l"/>
            <a:r>
              <a:rPr sz="1500" b="1">
                <a:solidFill>
                  <a:srgbClr val="008061"/>
                </a:solidFill>
                <a:latin typeface="Trebuchet MS"/>
              </a:rPr>
              <a:t>Week 2</a:t>
            </a:r>
          </a:p>
        </p:txBody>
      </p:sp>
      <p:sp>
        <p:nvSpPr>
          <p:cNvPr id="8" name="TextBox 7"/>
          <p:cNvSpPr txBox="1"/>
          <p:nvPr/>
        </p:nvSpPr>
        <p:spPr>
          <a:xfrm>
            <a:off x="3474720" y="1737360"/>
            <a:ext cx="2651760" cy="731520"/>
          </a:xfrm>
          <a:prstGeom prst="rect">
            <a:avLst/>
          </a:prstGeom>
          <a:noFill/>
        </p:spPr>
        <p:txBody>
          <a:bodyPr wrap="square">
            <a:spAutoFit/>
          </a:bodyPr>
          <a:lstStyle/>
          <a:p>
            <a:pPr algn="l"/>
            <a:r>
              <a:rPr sz="1100" b="0">
                <a:solidFill>
                  <a:srgbClr val="FFFFFF"/>
                </a:solidFill>
                <a:latin typeface="Trebuchet MS"/>
              </a:rPr>
              <a:t>• Lab TBT 4,080ms on mobile</a:t>
            </a:r>
          </a:p>
        </p:txBody>
      </p:sp>
      <p:sp>
        <p:nvSpPr>
          <p:cNvPr id="9" name="TextBox 8"/>
          <p:cNvSpPr txBox="1"/>
          <p:nvPr/>
        </p:nvSpPr>
        <p:spPr>
          <a:xfrm>
            <a:off x="3474720" y="2240280"/>
            <a:ext cx="2651760" cy="731520"/>
          </a:xfrm>
          <a:prstGeom prst="rect">
            <a:avLst/>
          </a:prstGeom>
          <a:noFill/>
        </p:spPr>
        <p:txBody>
          <a:bodyPr wrap="square">
            <a:spAutoFit/>
          </a:bodyPr>
          <a:lstStyle/>
          <a:p>
            <a:pPr algn="l"/>
            <a:r>
              <a:rPr sz="1100" b="0">
                <a:solidFill>
                  <a:srgbClr val="FFFFFF"/>
                </a:solidFill>
                <a:latin typeface="Trebuchet MS"/>
              </a:rPr>
              <a:t>• Lab LCP 16.0s on builder page</a:t>
            </a:r>
          </a:p>
        </p:txBody>
      </p:sp>
      <p:sp>
        <p:nvSpPr>
          <p:cNvPr id="10" name="TextBox 9"/>
          <p:cNvSpPr txBox="1"/>
          <p:nvPr/>
        </p:nvSpPr>
        <p:spPr>
          <a:xfrm>
            <a:off x="6309360" y="1188720"/>
            <a:ext cx="2651760" cy="365760"/>
          </a:xfrm>
          <a:prstGeom prst="rect">
            <a:avLst/>
          </a:prstGeom>
          <a:noFill/>
        </p:spPr>
        <p:txBody>
          <a:bodyPr wrap="square">
            <a:spAutoFit/>
          </a:bodyPr>
          <a:lstStyle/>
          <a:p>
            <a:pPr algn="l"/>
            <a:r>
              <a:rPr sz="1500" b="1">
                <a:solidFill>
                  <a:srgbClr val="008061"/>
                </a:solidFill>
                <a:latin typeface="Trebuchet MS"/>
              </a:rPr>
              <a:t>Week 3</a:t>
            </a:r>
          </a:p>
        </p:txBody>
      </p:sp>
      <p:sp>
        <p:nvSpPr>
          <p:cNvPr id="11" name="TextBox 10"/>
          <p:cNvSpPr txBox="1"/>
          <p:nvPr/>
        </p:nvSpPr>
        <p:spPr>
          <a:xfrm>
            <a:off x="6309360" y="1737360"/>
            <a:ext cx="2651760" cy="731520"/>
          </a:xfrm>
          <a:prstGeom prst="rect">
            <a:avLst/>
          </a:prstGeom>
          <a:noFill/>
        </p:spPr>
        <p:txBody>
          <a:bodyPr wrap="square">
            <a:spAutoFit/>
          </a:bodyPr>
          <a:lstStyle/>
          <a:p>
            <a:pPr algn="l"/>
            <a:r>
              <a:rPr sz="1100" b="0">
                <a:solidFill>
                  <a:srgbClr val="FFFFFF"/>
                </a:solidFill>
                <a:latin typeface="Trebuchet MS"/>
              </a:rPr>
              <a:t>• Lab TBT 5,530ms on builder page</a:t>
            </a:r>
          </a:p>
        </p:txBody>
      </p:sp>
      <p:sp>
        <p:nvSpPr>
          <p:cNvPr id="12" name="TextBox 11"/>
          <p:cNvSpPr txBox="1"/>
          <p:nvPr/>
        </p:nvSpPr>
        <p:spPr>
          <a:xfrm>
            <a:off x="6309360" y="2240280"/>
            <a:ext cx="2651760" cy="731520"/>
          </a:xfrm>
          <a:prstGeom prst="rect">
            <a:avLst/>
          </a:prstGeom>
          <a:noFill/>
        </p:spPr>
        <p:txBody>
          <a:bodyPr wrap="square">
            <a:spAutoFit/>
          </a:bodyPr>
          <a:lstStyle/>
          <a:p>
            <a:pPr algn="l"/>
            <a:r>
              <a:rPr sz="1100" b="0">
                <a:solidFill>
                  <a:srgbClr val="FFFFFF"/>
                </a:solidFill>
                <a:latin typeface="Trebuchet MS"/>
              </a:rPr>
              <a:t>• Lab LCP 7.4s on dockge page</a:t>
            </a:r>
          </a:p>
        </p:txBody>
      </p:sp>
      <p:sp>
        <p:nvSpPr>
          <p:cNvPr id="13" name="TextBox 12"/>
          <p:cNvSpPr txBox="1"/>
          <p:nvPr/>
        </p:nvSpPr>
        <p:spPr>
          <a:xfrm>
            <a:off x="6309360" y="2743200"/>
            <a:ext cx="2651760" cy="731520"/>
          </a:xfrm>
          <a:prstGeom prst="rect">
            <a:avLst/>
          </a:prstGeom>
          <a:noFill/>
        </p:spPr>
        <p:txBody>
          <a:bodyPr wrap="square">
            <a:spAutoFit/>
          </a:bodyPr>
          <a:lstStyle/>
          <a:p>
            <a:pPr algn="l"/>
            <a:r>
              <a:rPr sz="1100" b="0">
                <a:solidFill>
                  <a:srgbClr val="FFFFFF"/>
                </a:solidFill>
                <a:latin typeface="Trebuchet MS"/>
              </a:rPr>
              <a:t>• Pricing lacks billing-term context</a:t>
            </a:r>
          </a:p>
        </p:txBody>
      </p:sp>
      <p:sp>
        <p:nvSpPr>
          <p:cNvPr id="14" name="TextBox 13"/>
          <p:cNvSpPr txBox="1"/>
          <p:nvPr/>
        </p:nvSpPr>
        <p:spPr>
          <a:xfrm>
            <a:off x="9144000" y="1188720"/>
            <a:ext cx="2651760" cy="365760"/>
          </a:xfrm>
          <a:prstGeom prst="rect">
            <a:avLst/>
          </a:prstGeom>
          <a:noFill/>
        </p:spPr>
        <p:txBody>
          <a:bodyPr wrap="square">
            <a:spAutoFit/>
          </a:bodyPr>
          <a:lstStyle/>
          <a:p>
            <a:pPr algn="l"/>
            <a:r>
              <a:rPr sz="1500" b="1">
                <a:solidFill>
                  <a:srgbClr val="008061"/>
                </a:solidFill>
                <a:latin typeface="Trebuchet MS"/>
              </a:rPr>
              <a:t>Week 4</a:t>
            </a:r>
          </a:p>
        </p:txBody>
      </p:sp>
      <p:sp>
        <p:nvSpPr>
          <p:cNvPr id="15" name="TextBox 14"/>
          <p:cNvSpPr txBox="1"/>
          <p:nvPr/>
        </p:nvSpPr>
        <p:spPr>
          <a:xfrm>
            <a:off x="9144000" y="1737360"/>
            <a:ext cx="2651760" cy="731520"/>
          </a:xfrm>
          <a:prstGeom prst="rect">
            <a:avLst/>
          </a:prstGeom>
          <a:noFill/>
        </p:spPr>
        <p:txBody>
          <a:bodyPr wrap="square">
            <a:spAutoFit/>
          </a:bodyPr>
          <a:lstStyle/>
          <a:p>
            <a:pPr algn="l"/>
            <a:r>
              <a:rPr sz="1100" b="0">
                <a:solidFill>
                  <a:srgbClr val="FFFFFF"/>
                </a:solidFill>
                <a:latin typeface="Trebuchet MS"/>
              </a:rPr>
              <a:t>• ‘website’ searchers land on both a tutorial </a:t>
            </a:r>
          </a:p>
        </p:txBody>
      </p:sp>
      <p:sp>
        <p:nvSpPr>
          <p:cNvPr id="16" name="TextBox 15"/>
          <p:cNvSpPr txBox="1"/>
          <p:nvPr/>
        </p:nvSpPr>
        <p:spPr>
          <a:xfrm>
            <a:off x="9144000" y="2240280"/>
            <a:ext cx="2651760" cy="731520"/>
          </a:xfrm>
          <a:prstGeom prst="rect">
            <a:avLst/>
          </a:prstGeom>
          <a:noFill/>
        </p:spPr>
        <p:txBody>
          <a:bodyPr wrap="square">
            <a:spAutoFit/>
          </a:bodyPr>
          <a:lstStyle/>
          <a:p>
            <a:pPr algn="l"/>
            <a:r>
              <a:rPr sz="1100" b="0">
                <a:solidFill>
                  <a:srgbClr val="FFFFFF"/>
                </a:solidFill>
                <a:latin typeface="Trebuchet MS"/>
              </a:rPr>
              <a:t>• Competing CTAs on builder page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HOW TO READ THIS</a:t>
            </a:r>
          </a:p>
        </p:txBody>
      </p:sp>
      <p:sp>
        <p:nvSpPr>
          <p:cNvPr id="3" name="TextBox 2"/>
          <p:cNvSpPr txBox="1"/>
          <p:nvPr/>
        </p:nvSpPr>
        <p:spPr>
          <a:xfrm>
            <a:off x="822960" y="1280160"/>
            <a:ext cx="10515600" cy="4206240"/>
          </a:xfrm>
          <a:prstGeom prst="rect">
            <a:avLst/>
          </a:prstGeom>
          <a:noFill/>
        </p:spPr>
        <p:txBody>
          <a:bodyPr wrap="square">
            <a:spAutoFit/>
          </a:bodyPr>
          <a:lstStyle/>
          <a:p>
            <a:pPr algn="l"/>
            <a:r>
              <a:rPr sz="1500" b="0">
                <a:solidFill>
                  <a:srgbClr val="FFFFFF"/>
                </a:solidFill>
                <a:latin typeface="Trebuchet MS"/>
              </a:rPr>
              <a:t>7 independent analysts reviewed the live site: six heuristic specialists plus one deterministic measurement pass (Core Web Vitals field data, accessibility, security headers, SEO metadata).
Findings marked 'verified' are reproducible measurements. Everything else is expert inspection with quoted evidence — a hypothesis until tested.
Every number in the report carries its arithmetic: click 'How is this calculated?' next to any figure. Opportunity ranges assume the change ships AND wins; they are never forecasts.
Full evidence, PXL scoring, developer specs and experiment designs are in the web report.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